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8"/>
  </p:notesMasterIdLst>
  <p:sldIdLst>
    <p:sldId id="256" r:id="rId3"/>
    <p:sldId id="257" r:id="rId4"/>
    <p:sldId id="258" r:id="rId5"/>
    <p:sldId id="259" r:id="rId6"/>
    <p:sldId id="260" r:id="rId7"/>
    <p:sldId id="262" r:id="rId8"/>
    <p:sldId id="267" r:id="rId9"/>
    <p:sldId id="263" r:id="rId10"/>
    <p:sldId id="268" r:id="rId11"/>
    <p:sldId id="264" r:id="rId12"/>
    <p:sldId id="269" r:id="rId13"/>
    <p:sldId id="270" r:id="rId14"/>
    <p:sldId id="271" r:id="rId15"/>
    <p:sldId id="261" r:id="rId16"/>
    <p:sldId id="272" r:id="rId17"/>
    <p:sldId id="273" r:id="rId18"/>
    <p:sldId id="274" r:id="rId19"/>
    <p:sldId id="275" r:id="rId20"/>
    <p:sldId id="276" r:id="rId21"/>
    <p:sldId id="277" r:id="rId22"/>
    <p:sldId id="278" r:id="rId23"/>
    <p:sldId id="265" r:id="rId24"/>
    <p:sldId id="279" r:id="rId25"/>
    <p:sldId id="280" r:id="rId26"/>
    <p:sldId id="281" r:id="rId27"/>
  </p:sldIdLst>
  <p:sldSz cx="9144000" cy="5143500" type="screen16x9"/>
  <p:notesSz cx="6858000" cy="9144000"/>
  <p:embeddedFontLst>
    <p:embeddedFont>
      <p:font typeface="Dosis" pitchFamily="2" charset="0"/>
      <p:regular r:id="rId29"/>
      <p:bold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631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131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343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52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754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253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028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012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011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1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528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028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028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27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0282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drive/folders/1jAW1sZtw2hY_nkZzpoE8wmO7QbV6DLT6?usp=sharing"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JUlXLF846tnG4264O_vMx5hTlzrXlGAj?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JUlXLF846tnG4264O_vMx5hTlzrXlGAj?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JUlXLF846tnG4264O_vMx5hTlzrXlGAj?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542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sp>
        <p:nvSpPr>
          <p:cNvPr id="8" name="Google Shape;100;p25">
            <a:extLst>
              <a:ext uri="{FF2B5EF4-FFF2-40B4-BE49-F238E27FC236}">
                <a16:creationId xmlns:a16="http://schemas.microsoft.com/office/drawing/2014/main" id="{6DD91FBE-5A3A-BDCA-553A-25B9A3139FF4}"/>
              </a:ext>
            </a:extLst>
          </p:cNvPr>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Dharma Setiawan</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dharmasetiawan100@gmail.com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www.linkedin.com/in/dharma-setiawan</a:t>
            </a:r>
            <a:endParaRPr sz="1200" dirty="0">
              <a:latin typeface="Dosis"/>
              <a:ea typeface="Dosis"/>
              <a:cs typeface="Dosis"/>
              <a:sym typeface="Dosis"/>
            </a:endParaRPr>
          </a:p>
        </p:txBody>
      </p:sp>
      <p:pic>
        <p:nvPicPr>
          <p:cNvPr id="9" name="Google Shape;101;p25">
            <a:extLst>
              <a:ext uri="{FF2B5EF4-FFF2-40B4-BE49-F238E27FC236}">
                <a16:creationId xmlns:a16="http://schemas.microsoft.com/office/drawing/2014/main" id="{793FC4E6-A985-BDFD-D8FD-0E1798639B35}"/>
              </a:ext>
            </a:extLst>
          </p:cNvPr>
          <p:cNvPicPr preferRelativeResize="0"/>
          <p:nvPr/>
        </p:nvPicPr>
        <p:blipFill>
          <a:blip r:embed="rId4"/>
          <a:srcRect t="16889" b="16889"/>
          <a:stretch/>
        </p:blipFill>
        <p:spPr>
          <a:xfrm>
            <a:off x="4665150" y="7999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 name="Google Shape;102;p25">
            <a:extLst>
              <a:ext uri="{FF2B5EF4-FFF2-40B4-BE49-F238E27FC236}">
                <a16:creationId xmlns:a16="http://schemas.microsoft.com/office/drawing/2014/main" id="{C6348ADF-76B2-1C41-14B7-6B724AB586EE}"/>
              </a:ext>
            </a:extLst>
          </p:cNvPr>
          <p:cNvSpPr txBox="1">
            <a:spLocks/>
          </p:cNvSpPr>
          <p:nvPr/>
        </p:nvSpPr>
        <p:spPr>
          <a:xfrm>
            <a:off x="4665150" y="2202425"/>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a:t>Dharma is a highly competent Financial Engineer professional with a proven track record in data, finance, and statistic.  He has strong technical skills as well as excellent interpersonal skills, enabling him to interact with a wide range of clients. He is eager to be challenged in order to grow and further improve analyzing, technical, and problem- solving skills. His greatest passion is in life is using my technical know-how to benefit other people and organizations.</a:t>
            </a:r>
            <a:endParaRPr lang="en-ID"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Google Shape;54;p13">
            <a:extLst>
              <a:ext uri="{FF2B5EF4-FFF2-40B4-BE49-F238E27FC236}">
                <a16:creationId xmlns:a16="http://schemas.microsoft.com/office/drawing/2014/main" id="{E1594C25-FACB-1B08-5DCA-A7F477BCBE75}"/>
              </a:ext>
            </a:extLst>
          </p:cNvPr>
          <p:cNvSpPr txBox="1">
            <a:spLocks noGrp="1"/>
          </p:cNvSpPr>
          <p:nvPr>
            <p:ph type="ctrTitle"/>
          </p:nvPr>
        </p:nvSpPr>
        <p:spPr>
          <a:xfrm>
            <a:off x="311150" y="1162050"/>
            <a:ext cx="3736975" cy="20081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dirty="0">
                <a:latin typeface="Roboto"/>
                <a:ea typeface="Roboto"/>
                <a:cs typeface="Roboto"/>
                <a:sym typeface="Roboto"/>
              </a:rPr>
              <a:t>Build an Automated Resignation Behavior Prediction using Machine Learning</a:t>
            </a:r>
          </a:p>
          <a:p>
            <a:pPr>
              <a:buSzPts val="990"/>
            </a:pPr>
            <a:endParaRPr lang="en-US" sz="1798" b="1" dirty="0">
              <a:latin typeface="Roboto"/>
              <a:ea typeface="Roboto"/>
              <a:cs typeface="Roboto"/>
              <a:sym typeface="Roboto"/>
            </a:endParaRPr>
          </a:p>
        </p:txBody>
      </p:sp>
    </p:spTree>
    <p:extLst>
      <p:ext uri="{BB962C8B-B14F-4D97-AF65-F5344CB8AC3E}">
        <p14:creationId xmlns:p14="http://schemas.microsoft.com/office/powerpoint/2010/main" val="2786271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endParaRPr sz="1500" dirty="0">
              <a:solidFill>
                <a:schemeClr val="dk1"/>
              </a:solidFill>
            </a:endParaRPr>
          </a:p>
        </p:txBody>
      </p:sp>
      <p:sp>
        <p:nvSpPr>
          <p:cNvPr id="4" name="Google Shape;76;p15">
            <a:extLst>
              <a:ext uri="{FF2B5EF4-FFF2-40B4-BE49-F238E27FC236}">
                <a16:creationId xmlns:a16="http://schemas.microsoft.com/office/drawing/2014/main" id="{1A539110-0C8F-DE0C-EC5C-8D86F48A70A3}"/>
              </a:ext>
            </a:extLst>
          </p:cNvPr>
          <p:cNvSpPr/>
          <p:nvPr/>
        </p:nvSpPr>
        <p:spPr>
          <a:xfrm>
            <a:off x="2164963" y="2248113"/>
            <a:ext cx="594300" cy="36900"/>
          </a:xfrm>
          <a:prstGeom prst="roundRect">
            <a:avLst>
              <a:gd name="adj" fmla="val 50000"/>
            </a:avLst>
          </a:prstGeom>
          <a:solidFill>
            <a:srgbClr val="0194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7;p15">
            <a:extLst>
              <a:ext uri="{FF2B5EF4-FFF2-40B4-BE49-F238E27FC236}">
                <a16:creationId xmlns:a16="http://schemas.microsoft.com/office/drawing/2014/main" id="{8B67EB0A-6978-E0FE-9525-56D2341991C9}"/>
              </a:ext>
            </a:extLst>
          </p:cNvPr>
          <p:cNvGrpSpPr/>
          <p:nvPr/>
        </p:nvGrpSpPr>
        <p:grpSpPr>
          <a:xfrm>
            <a:off x="571536" y="1957150"/>
            <a:ext cx="1755000" cy="1897977"/>
            <a:chOff x="571536" y="1957150"/>
            <a:chExt cx="1755000" cy="1897977"/>
          </a:xfrm>
        </p:grpSpPr>
        <p:sp>
          <p:nvSpPr>
            <p:cNvPr id="6" name="Google Shape;78;p15">
              <a:extLst>
                <a:ext uri="{FF2B5EF4-FFF2-40B4-BE49-F238E27FC236}">
                  <a16:creationId xmlns:a16="http://schemas.microsoft.com/office/drawing/2014/main" id="{E5621032-7E64-EDAC-58D6-39D7F0EE6A61}"/>
                </a:ext>
              </a:extLst>
            </p:cNvPr>
            <p:cNvSpPr/>
            <p:nvPr/>
          </p:nvSpPr>
          <p:spPr>
            <a:xfrm>
              <a:off x="1151886" y="1957150"/>
              <a:ext cx="594300" cy="594300"/>
            </a:xfrm>
            <a:prstGeom prst="ellipse">
              <a:avLst/>
            </a:prstGeom>
            <a:noFill/>
            <a:ln w="38100" cap="flat" cmpd="sng">
              <a:solidFill>
                <a:srgbClr val="0194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1949E"/>
                </a:solidFill>
              </a:endParaRPr>
            </a:p>
          </p:txBody>
        </p:sp>
        <p:sp>
          <p:nvSpPr>
            <p:cNvPr id="7" name="Google Shape;79;p15">
              <a:extLst>
                <a:ext uri="{FF2B5EF4-FFF2-40B4-BE49-F238E27FC236}">
                  <a16:creationId xmlns:a16="http://schemas.microsoft.com/office/drawing/2014/main" id="{EF985FFD-3E34-C2F1-A198-B724B61D061D}"/>
                </a:ext>
              </a:extLst>
            </p:cNvPr>
            <p:cNvSpPr txBox="1"/>
            <p:nvPr/>
          </p:nvSpPr>
          <p:spPr>
            <a:xfrm>
              <a:off x="1187500" y="2053100"/>
              <a:ext cx="529500" cy="386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a:solidFill>
                    <a:srgbClr val="01949E"/>
                  </a:solidFill>
                  <a:latin typeface="Roboto"/>
                  <a:ea typeface="Roboto"/>
                  <a:cs typeface="Roboto"/>
                  <a:sym typeface="Roboto"/>
                </a:rPr>
                <a:t>1</a:t>
              </a:r>
              <a:endParaRPr sz="1500" b="1">
                <a:solidFill>
                  <a:srgbClr val="01949E"/>
                </a:solidFill>
                <a:latin typeface="Roboto"/>
                <a:ea typeface="Roboto"/>
                <a:cs typeface="Roboto"/>
                <a:sym typeface="Roboto"/>
              </a:endParaRPr>
            </a:p>
          </p:txBody>
        </p:sp>
        <p:sp>
          <p:nvSpPr>
            <p:cNvPr id="8" name="Google Shape;80;p15">
              <a:extLst>
                <a:ext uri="{FF2B5EF4-FFF2-40B4-BE49-F238E27FC236}">
                  <a16:creationId xmlns:a16="http://schemas.microsoft.com/office/drawing/2014/main" id="{DAF10465-5D7B-184D-3749-AD1A068AB92D}"/>
                </a:ext>
              </a:extLst>
            </p:cNvPr>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1949E"/>
                  </a:solidFill>
                  <a:latin typeface="Roboto"/>
                  <a:ea typeface="Roboto"/>
                  <a:cs typeface="Roboto"/>
                  <a:sym typeface="Roboto"/>
                </a:rPr>
                <a:t>Data Preprocessing</a:t>
              </a:r>
              <a:endParaRPr sz="1000" b="1">
                <a:solidFill>
                  <a:srgbClr val="01949E"/>
                </a:solidFill>
                <a:latin typeface="Roboto"/>
                <a:ea typeface="Roboto"/>
                <a:cs typeface="Roboto"/>
                <a:sym typeface="Roboto"/>
              </a:endParaRPr>
            </a:p>
          </p:txBody>
        </p:sp>
        <p:sp>
          <p:nvSpPr>
            <p:cNvPr id="9" name="Google Shape;81;p15">
              <a:extLst>
                <a:ext uri="{FF2B5EF4-FFF2-40B4-BE49-F238E27FC236}">
                  <a16:creationId xmlns:a16="http://schemas.microsoft.com/office/drawing/2014/main" id="{F578D62B-D185-CEC6-0A7D-864BA2908705}"/>
                </a:ext>
              </a:extLst>
            </p:cNvPr>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01949E"/>
                  </a:solidFill>
                  <a:latin typeface="Roboto"/>
                  <a:ea typeface="Roboto"/>
                  <a:cs typeface="Roboto"/>
                  <a:sym typeface="Roboto"/>
                </a:rPr>
                <a:t>Handle Missing Value</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Handle Duplicate Data</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Handle Outlier Data</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Feature Engineering</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Feature Transformation</a:t>
              </a:r>
              <a:endParaRPr sz="800">
                <a:solidFill>
                  <a:srgbClr val="01949E"/>
                </a:solidFill>
                <a:latin typeface="Roboto"/>
                <a:ea typeface="Roboto"/>
                <a:cs typeface="Roboto"/>
                <a:sym typeface="Roboto"/>
              </a:endParaRPr>
            </a:p>
          </p:txBody>
        </p:sp>
      </p:grpSp>
      <p:grpSp>
        <p:nvGrpSpPr>
          <p:cNvPr id="10" name="Google Shape;82;p15">
            <a:extLst>
              <a:ext uri="{FF2B5EF4-FFF2-40B4-BE49-F238E27FC236}">
                <a16:creationId xmlns:a16="http://schemas.microsoft.com/office/drawing/2014/main" id="{21AC99BC-DBCA-F5C5-CFC3-61A2687CA9B8}"/>
              </a:ext>
            </a:extLst>
          </p:cNvPr>
          <p:cNvGrpSpPr/>
          <p:nvPr/>
        </p:nvGrpSpPr>
        <p:grpSpPr>
          <a:xfrm>
            <a:off x="2699423" y="1957150"/>
            <a:ext cx="1709103" cy="1897977"/>
            <a:chOff x="2699423" y="1957150"/>
            <a:chExt cx="1709103" cy="1897977"/>
          </a:xfrm>
        </p:grpSpPr>
        <p:sp>
          <p:nvSpPr>
            <p:cNvPr id="11" name="Google Shape;83;p15">
              <a:extLst>
                <a:ext uri="{FF2B5EF4-FFF2-40B4-BE49-F238E27FC236}">
                  <a16:creationId xmlns:a16="http://schemas.microsoft.com/office/drawing/2014/main" id="{0CE60A7B-963D-E9BF-EB3B-421B6D40FA41}"/>
                </a:ext>
              </a:extLst>
            </p:cNvPr>
            <p:cNvSpPr/>
            <p:nvPr/>
          </p:nvSpPr>
          <p:spPr>
            <a:xfrm>
              <a:off x="3256823" y="1957150"/>
              <a:ext cx="594300" cy="594300"/>
            </a:xfrm>
            <a:prstGeom prst="ellipse">
              <a:avLst/>
            </a:prstGeom>
            <a:noFill/>
            <a:ln w="38100" cap="flat" cmpd="sng">
              <a:solidFill>
                <a:srgbClr val="0194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1949E"/>
                </a:solidFill>
              </a:endParaRPr>
            </a:p>
          </p:txBody>
        </p:sp>
        <p:sp>
          <p:nvSpPr>
            <p:cNvPr id="12" name="Google Shape;84;p15">
              <a:extLst>
                <a:ext uri="{FF2B5EF4-FFF2-40B4-BE49-F238E27FC236}">
                  <a16:creationId xmlns:a16="http://schemas.microsoft.com/office/drawing/2014/main" id="{E0F556F3-BD4F-1016-81F1-25BCDEDB9D81}"/>
                </a:ext>
              </a:extLst>
            </p:cNvPr>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1949E"/>
                  </a:solidFill>
                  <a:latin typeface="Roboto"/>
                  <a:ea typeface="Roboto"/>
                  <a:cs typeface="Roboto"/>
                  <a:sym typeface="Roboto"/>
                </a:rPr>
                <a:t>Model Training</a:t>
              </a:r>
              <a:endParaRPr sz="1000" b="1">
                <a:solidFill>
                  <a:srgbClr val="01949E"/>
                </a:solidFill>
                <a:latin typeface="Roboto"/>
                <a:ea typeface="Roboto"/>
                <a:cs typeface="Roboto"/>
                <a:sym typeface="Roboto"/>
              </a:endParaRPr>
            </a:p>
          </p:txBody>
        </p:sp>
        <p:sp>
          <p:nvSpPr>
            <p:cNvPr id="13" name="Google Shape;85;p15">
              <a:extLst>
                <a:ext uri="{FF2B5EF4-FFF2-40B4-BE49-F238E27FC236}">
                  <a16:creationId xmlns:a16="http://schemas.microsoft.com/office/drawing/2014/main" id="{B2CD3BEA-4817-2011-9FEC-D23C96029E76}"/>
                </a:ext>
              </a:extLst>
            </p:cNvPr>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01949E"/>
                  </a:solidFill>
                  <a:latin typeface="Roboto"/>
                  <a:ea typeface="Roboto"/>
                  <a:cs typeface="Roboto"/>
                  <a:sym typeface="Roboto"/>
                </a:rPr>
                <a:t>Using Imbalanced Learning</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Using Pipeline</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Using CV Method</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&gt; 10 ML trained models</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Train on Vanilla Version</a:t>
              </a:r>
              <a:endParaRPr sz="800">
                <a:solidFill>
                  <a:srgbClr val="01949E"/>
                </a:solidFill>
                <a:latin typeface="Roboto"/>
                <a:ea typeface="Roboto"/>
                <a:cs typeface="Roboto"/>
                <a:sym typeface="Roboto"/>
              </a:endParaRPr>
            </a:p>
          </p:txBody>
        </p:sp>
        <p:sp>
          <p:nvSpPr>
            <p:cNvPr id="14" name="Google Shape;86;p15">
              <a:extLst>
                <a:ext uri="{FF2B5EF4-FFF2-40B4-BE49-F238E27FC236}">
                  <a16:creationId xmlns:a16="http://schemas.microsoft.com/office/drawing/2014/main" id="{6DF271EB-8F24-27E7-F7FB-8898223747E8}"/>
                </a:ext>
              </a:extLst>
            </p:cNvPr>
            <p:cNvSpPr txBox="1"/>
            <p:nvPr/>
          </p:nvSpPr>
          <p:spPr>
            <a:xfrm>
              <a:off x="3318126" y="2045950"/>
              <a:ext cx="477600" cy="39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a:solidFill>
                    <a:srgbClr val="01949E"/>
                  </a:solidFill>
                  <a:latin typeface="Roboto"/>
                  <a:ea typeface="Roboto"/>
                  <a:cs typeface="Roboto"/>
                  <a:sym typeface="Roboto"/>
                </a:rPr>
                <a:t>2</a:t>
              </a:r>
              <a:endParaRPr sz="1500" b="1">
                <a:solidFill>
                  <a:srgbClr val="01949E"/>
                </a:solidFill>
                <a:latin typeface="Roboto"/>
                <a:ea typeface="Roboto"/>
                <a:cs typeface="Roboto"/>
                <a:sym typeface="Roboto"/>
              </a:endParaRPr>
            </a:p>
          </p:txBody>
        </p:sp>
      </p:grpSp>
      <p:grpSp>
        <p:nvGrpSpPr>
          <p:cNvPr id="15" name="Google Shape;87;p15">
            <a:extLst>
              <a:ext uri="{FF2B5EF4-FFF2-40B4-BE49-F238E27FC236}">
                <a16:creationId xmlns:a16="http://schemas.microsoft.com/office/drawing/2014/main" id="{5E5A31B8-5C01-1E8B-1164-6B4B89C5CE11}"/>
              </a:ext>
            </a:extLst>
          </p:cNvPr>
          <p:cNvGrpSpPr/>
          <p:nvPr/>
        </p:nvGrpSpPr>
        <p:grpSpPr>
          <a:xfrm>
            <a:off x="4781408" y="1957150"/>
            <a:ext cx="1709106" cy="1897975"/>
            <a:chOff x="4781408" y="1957150"/>
            <a:chExt cx="1709106" cy="1897975"/>
          </a:xfrm>
        </p:grpSpPr>
        <p:sp>
          <p:nvSpPr>
            <p:cNvPr id="16" name="Google Shape;88;p15">
              <a:extLst>
                <a:ext uri="{FF2B5EF4-FFF2-40B4-BE49-F238E27FC236}">
                  <a16:creationId xmlns:a16="http://schemas.microsoft.com/office/drawing/2014/main" id="{7601DAF5-03D6-3E02-7939-24133FB07FA8}"/>
                </a:ext>
              </a:extLst>
            </p:cNvPr>
            <p:cNvSpPr/>
            <p:nvPr/>
          </p:nvSpPr>
          <p:spPr>
            <a:xfrm>
              <a:off x="5338808" y="1957150"/>
              <a:ext cx="594300" cy="594300"/>
            </a:xfrm>
            <a:prstGeom prst="ellipse">
              <a:avLst/>
            </a:prstGeom>
            <a:noFill/>
            <a:ln w="38100" cap="flat" cmpd="sng">
              <a:solidFill>
                <a:srgbClr val="0194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1949E"/>
                </a:solidFill>
              </a:endParaRPr>
            </a:p>
          </p:txBody>
        </p:sp>
        <p:sp>
          <p:nvSpPr>
            <p:cNvPr id="17" name="Google Shape;89;p15">
              <a:extLst>
                <a:ext uri="{FF2B5EF4-FFF2-40B4-BE49-F238E27FC236}">
                  <a16:creationId xmlns:a16="http://schemas.microsoft.com/office/drawing/2014/main" id="{43BC0B7F-3EAF-BFC6-06D1-09FA8C852DA7}"/>
                </a:ext>
              </a:extLst>
            </p:cNvPr>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1949E"/>
                  </a:solidFill>
                  <a:latin typeface="Roboto"/>
                  <a:ea typeface="Roboto"/>
                  <a:cs typeface="Roboto"/>
                  <a:sym typeface="Roboto"/>
                </a:rPr>
                <a:t>Model Selection</a:t>
              </a:r>
              <a:endParaRPr sz="1000" b="1">
                <a:solidFill>
                  <a:srgbClr val="01949E"/>
                </a:solidFill>
                <a:latin typeface="Roboto"/>
                <a:ea typeface="Roboto"/>
                <a:cs typeface="Roboto"/>
                <a:sym typeface="Roboto"/>
              </a:endParaRPr>
            </a:p>
          </p:txBody>
        </p:sp>
        <p:sp>
          <p:nvSpPr>
            <p:cNvPr id="18" name="Google Shape;90;p15">
              <a:extLst>
                <a:ext uri="{FF2B5EF4-FFF2-40B4-BE49-F238E27FC236}">
                  <a16:creationId xmlns:a16="http://schemas.microsoft.com/office/drawing/2014/main" id="{14F13432-DF01-886D-98F4-D4B7B8BA63EA}"/>
                </a:ext>
              </a:extLst>
            </p:cNvPr>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01949E"/>
                  </a:solidFill>
                  <a:latin typeface="Roboto"/>
                  <a:ea typeface="Roboto"/>
                  <a:cs typeface="Roboto"/>
                  <a:sym typeface="Roboto"/>
                </a:rPr>
                <a:t>Based on Selected ML Metrics</a:t>
              </a:r>
              <a:endParaRPr sz="800">
                <a:solidFill>
                  <a:srgbClr val="01949E"/>
                </a:solidFill>
                <a:latin typeface="Roboto"/>
                <a:ea typeface="Roboto"/>
                <a:cs typeface="Roboto"/>
                <a:sym typeface="Roboto"/>
              </a:endParaRPr>
            </a:p>
          </p:txBody>
        </p:sp>
        <p:sp>
          <p:nvSpPr>
            <p:cNvPr id="19" name="Google Shape;91;p15">
              <a:extLst>
                <a:ext uri="{FF2B5EF4-FFF2-40B4-BE49-F238E27FC236}">
                  <a16:creationId xmlns:a16="http://schemas.microsoft.com/office/drawing/2014/main" id="{3BBB2AD2-4E9F-46D8-1CAA-D17AA2B039B8}"/>
                </a:ext>
              </a:extLst>
            </p:cNvPr>
            <p:cNvSpPr txBox="1"/>
            <p:nvPr/>
          </p:nvSpPr>
          <p:spPr>
            <a:xfrm>
              <a:off x="5416450" y="2038800"/>
              <a:ext cx="438000" cy="400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a:solidFill>
                    <a:srgbClr val="01949E"/>
                  </a:solidFill>
                  <a:latin typeface="Roboto"/>
                  <a:ea typeface="Roboto"/>
                  <a:cs typeface="Roboto"/>
                  <a:sym typeface="Roboto"/>
                </a:rPr>
                <a:t>3</a:t>
              </a:r>
              <a:endParaRPr sz="1500" b="1">
                <a:solidFill>
                  <a:srgbClr val="01949E"/>
                </a:solidFill>
                <a:latin typeface="Roboto"/>
                <a:ea typeface="Roboto"/>
                <a:cs typeface="Roboto"/>
                <a:sym typeface="Roboto"/>
              </a:endParaRPr>
            </a:p>
          </p:txBody>
        </p:sp>
      </p:grpSp>
      <p:grpSp>
        <p:nvGrpSpPr>
          <p:cNvPr id="20" name="Google Shape;92;p15">
            <a:extLst>
              <a:ext uri="{FF2B5EF4-FFF2-40B4-BE49-F238E27FC236}">
                <a16:creationId xmlns:a16="http://schemas.microsoft.com/office/drawing/2014/main" id="{90CEE63C-A439-B466-86F0-5FCAC8E8719E}"/>
              </a:ext>
            </a:extLst>
          </p:cNvPr>
          <p:cNvGrpSpPr/>
          <p:nvPr/>
        </p:nvGrpSpPr>
        <p:grpSpPr>
          <a:xfrm>
            <a:off x="6863386" y="1957150"/>
            <a:ext cx="1709102" cy="1897977"/>
            <a:chOff x="6863386" y="1957150"/>
            <a:chExt cx="1709102" cy="1897977"/>
          </a:xfrm>
        </p:grpSpPr>
        <p:sp>
          <p:nvSpPr>
            <p:cNvPr id="21" name="Google Shape;93;p15">
              <a:extLst>
                <a:ext uri="{FF2B5EF4-FFF2-40B4-BE49-F238E27FC236}">
                  <a16:creationId xmlns:a16="http://schemas.microsoft.com/office/drawing/2014/main" id="{6849F06F-DC8B-0B38-5474-65AEE328758C}"/>
                </a:ext>
              </a:extLst>
            </p:cNvPr>
            <p:cNvSpPr/>
            <p:nvPr/>
          </p:nvSpPr>
          <p:spPr>
            <a:xfrm>
              <a:off x="7420786" y="1957150"/>
              <a:ext cx="594300" cy="594300"/>
            </a:xfrm>
            <a:prstGeom prst="ellipse">
              <a:avLst/>
            </a:prstGeom>
            <a:noFill/>
            <a:ln w="38100" cap="flat" cmpd="sng">
              <a:solidFill>
                <a:srgbClr val="0194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1949E"/>
                </a:solidFill>
              </a:endParaRPr>
            </a:p>
          </p:txBody>
        </p:sp>
        <p:sp>
          <p:nvSpPr>
            <p:cNvPr id="22" name="Google Shape;94;p15">
              <a:extLst>
                <a:ext uri="{FF2B5EF4-FFF2-40B4-BE49-F238E27FC236}">
                  <a16:creationId xmlns:a16="http://schemas.microsoft.com/office/drawing/2014/main" id="{12DF45E1-4C6C-C645-6D55-F474D197FB73}"/>
                </a:ext>
              </a:extLst>
            </p:cNvPr>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1949E"/>
                  </a:solidFill>
                  <a:latin typeface="Roboto"/>
                  <a:ea typeface="Roboto"/>
                  <a:cs typeface="Roboto"/>
                  <a:sym typeface="Roboto"/>
                </a:rPr>
                <a:t>Hyperparameter Tuning</a:t>
              </a:r>
              <a:endParaRPr sz="1000" b="1">
                <a:solidFill>
                  <a:srgbClr val="01949E"/>
                </a:solidFill>
                <a:latin typeface="Roboto"/>
                <a:ea typeface="Roboto"/>
                <a:cs typeface="Roboto"/>
                <a:sym typeface="Roboto"/>
              </a:endParaRPr>
            </a:p>
          </p:txBody>
        </p:sp>
        <p:sp>
          <p:nvSpPr>
            <p:cNvPr id="23" name="Google Shape;95;p15">
              <a:extLst>
                <a:ext uri="{FF2B5EF4-FFF2-40B4-BE49-F238E27FC236}">
                  <a16:creationId xmlns:a16="http://schemas.microsoft.com/office/drawing/2014/main" id="{378D7AD0-2765-D1F4-0161-848752524CAD}"/>
                </a:ext>
              </a:extLst>
            </p:cNvPr>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01949E"/>
                  </a:solidFill>
                  <a:latin typeface="Roboto"/>
                  <a:ea typeface="Roboto"/>
                  <a:cs typeface="Roboto"/>
                  <a:sym typeface="Roboto"/>
                </a:rPr>
                <a:t>Using Grid Search / Random Search / Bayesian Search</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Display Model Performance Visualization</a:t>
              </a:r>
              <a:endParaRPr sz="800">
                <a:solidFill>
                  <a:srgbClr val="01949E"/>
                </a:solidFill>
                <a:latin typeface="Roboto"/>
                <a:ea typeface="Roboto"/>
                <a:cs typeface="Roboto"/>
                <a:sym typeface="Roboto"/>
              </a:endParaRPr>
            </a:p>
          </p:txBody>
        </p:sp>
        <p:sp>
          <p:nvSpPr>
            <p:cNvPr id="24" name="Google Shape;96;p15">
              <a:extLst>
                <a:ext uri="{FF2B5EF4-FFF2-40B4-BE49-F238E27FC236}">
                  <a16:creationId xmlns:a16="http://schemas.microsoft.com/office/drawing/2014/main" id="{0E60ED82-2F62-02D5-318D-83720A7F290C}"/>
                </a:ext>
              </a:extLst>
            </p:cNvPr>
            <p:cNvSpPr txBox="1"/>
            <p:nvPr/>
          </p:nvSpPr>
          <p:spPr>
            <a:xfrm>
              <a:off x="7475600" y="2045950"/>
              <a:ext cx="472200" cy="39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a:solidFill>
                    <a:srgbClr val="01949E"/>
                  </a:solidFill>
                  <a:latin typeface="Roboto"/>
                  <a:ea typeface="Roboto"/>
                  <a:cs typeface="Roboto"/>
                  <a:sym typeface="Roboto"/>
                </a:rPr>
                <a:t>4</a:t>
              </a:r>
              <a:endParaRPr sz="1500" b="1">
                <a:solidFill>
                  <a:srgbClr val="01949E"/>
                </a:solidFill>
                <a:latin typeface="Roboto"/>
                <a:ea typeface="Roboto"/>
                <a:cs typeface="Roboto"/>
                <a:sym typeface="Roboto"/>
              </a:endParaRPr>
            </a:p>
          </p:txBody>
        </p:sp>
      </p:grpSp>
      <p:sp>
        <p:nvSpPr>
          <p:cNvPr id="25" name="Google Shape;97;p15">
            <a:extLst>
              <a:ext uri="{FF2B5EF4-FFF2-40B4-BE49-F238E27FC236}">
                <a16:creationId xmlns:a16="http://schemas.microsoft.com/office/drawing/2014/main" id="{75742B52-3492-1384-9FA0-1044971AD5C0}"/>
              </a:ext>
            </a:extLst>
          </p:cNvPr>
          <p:cNvSpPr/>
          <p:nvPr/>
        </p:nvSpPr>
        <p:spPr>
          <a:xfrm>
            <a:off x="4337175" y="2248113"/>
            <a:ext cx="594300" cy="36900"/>
          </a:xfrm>
          <a:prstGeom prst="roundRect">
            <a:avLst>
              <a:gd name="adj" fmla="val 50000"/>
            </a:avLst>
          </a:prstGeom>
          <a:solidFill>
            <a:srgbClr val="0194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p15">
            <a:extLst>
              <a:ext uri="{FF2B5EF4-FFF2-40B4-BE49-F238E27FC236}">
                <a16:creationId xmlns:a16="http://schemas.microsoft.com/office/drawing/2014/main" id="{2AF783C1-0A8D-18D6-2B66-1906CB95DEC2}"/>
              </a:ext>
            </a:extLst>
          </p:cNvPr>
          <p:cNvSpPr/>
          <p:nvPr/>
        </p:nvSpPr>
        <p:spPr>
          <a:xfrm>
            <a:off x="6419150" y="2248113"/>
            <a:ext cx="594300" cy="36900"/>
          </a:xfrm>
          <a:prstGeom prst="roundRect">
            <a:avLst>
              <a:gd name="adj" fmla="val 50000"/>
            </a:avLst>
          </a:prstGeom>
          <a:solidFill>
            <a:srgbClr val="0194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996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547825"/>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Exploratory Data Analysis</a:t>
            </a:r>
            <a:endParaRPr sz="1500" dirty="0">
              <a:solidFill>
                <a:schemeClr val="dk1"/>
              </a:solidFill>
            </a:endParaRPr>
          </a:p>
        </p:txBody>
      </p:sp>
      <p:pic>
        <p:nvPicPr>
          <p:cNvPr id="3" name="Picture 2">
            <a:extLst>
              <a:ext uri="{FF2B5EF4-FFF2-40B4-BE49-F238E27FC236}">
                <a16:creationId xmlns:a16="http://schemas.microsoft.com/office/drawing/2014/main" id="{0CE848E9-C0B9-887A-5BA4-C26C8A6CDE97}"/>
              </a:ext>
            </a:extLst>
          </p:cNvPr>
          <p:cNvPicPr>
            <a:picLocks noChangeAspect="1"/>
          </p:cNvPicPr>
          <p:nvPr/>
        </p:nvPicPr>
        <p:blipFill rotWithShape="1">
          <a:blip r:embed="rId3"/>
          <a:srcRect t="34371" b="16015"/>
          <a:stretch/>
        </p:blipFill>
        <p:spPr>
          <a:xfrm>
            <a:off x="0" y="1767840"/>
            <a:ext cx="9144000" cy="2551885"/>
          </a:xfrm>
          <a:prstGeom prst="rect">
            <a:avLst/>
          </a:prstGeom>
        </p:spPr>
      </p:pic>
    </p:spTree>
    <p:extLst>
      <p:ext uri="{BB962C8B-B14F-4D97-AF65-F5344CB8AC3E}">
        <p14:creationId xmlns:p14="http://schemas.microsoft.com/office/powerpoint/2010/main" val="762092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547825"/>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Data Cleansing</a:t>
            </a:r>
            <a:endParaRPr sz="1500" dirty="0">
              <a:solidFill>
                <a:schemeClr val="dk1"/>
              </a:solidFill>
            </a:endParaRPr>
          </a:p>
        </p:txBody>
      </p:sp>
      <p:pic>
        <p:nvPicPr>
          <p:cNvPr id="4" name="Picture 3">
            <a:extLst>
              <a:ext uri="{FF2B5EF4-FFF2-40B4-BE49-F238E27FC236}">
                <a16:creationId xmlns:a16="http://schemas.microsoft.com/office/drawing/2014/main" id="{52C81719-7014-9425-972F-16D99AEE9FCC}"/>
              </a:ext>
            </a:extLst>
          </p:cNvPr>
          <p:cNvPicPr>
            <a:picLocks noChangeAspect="1"/>
          </p:cNvPicPr>
          <p:nvPr/>
        </p:nvPicPr>
        <p:blipFill rotWithShape="1">
          <a:blip r:embed="rId3"/>
          <a:srcRect t="29185" b="10074"/>
          <a:stretch/>
        </p:blipFill>
        <p:spPr>
          <a:xfrm>
            <a:off x="0" y="1501140"/>
            <a:ext cx="9144000" cy="3124200"/>
          </a:xfrm>
          <a:prstGeom prst="rect">
            <a:avLst/>
          </a:prstGeom>
        </p:spPr>
      </p:pic>
    </p:spTree>
    <p:extLst>
      <p:ext uri="{BB962C8B-B14F-4D97-AF65-F5344CB8AC3E}">
        <p14:creationId xmlns:p14="http://schemas.microsoft.com/office/powerpoint/2010/main" val="261050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547825"/>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Outlier Handling</a:t>
            </a:r>
            <a:endParaRPr sz="1500" dirty="0">
              <a:solidFill>
                <a:schemeClr val="dk1"/>
              </a:solidFill>
            </a:endParaRPr>
          </a:p>
        </p:txBody>
      </p:sp>
      <p:pic>
        <p:nvPicPr>
          <p:cNvPr id="1026" name="Picture 2">
            <a:extLst>
              <a:ext uri="{FF2B5EF4-FFF2-40B4-BE49-F238E27FC236}">
                <a16:creationId xmlns:a16="http://schemas.microsoft.com/office/drawing/2014/main" id="{61162AE3-232E-9A5D-061F-FDAC8ADF0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340" y="1394965"/>
            <a:ext cx="3167597" cy="26512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B84C2C-2A8F-B45B-1EFB-EBACE430DE26}"/>
              </a:ext>
            </a:extLst>
          </p:cNvPr>
          <p:cNvSpPr txBox="1"/>
          <p:nvPr/>
        </p:nvSpPr>
        <p:spPr>
          <a:xfrm>
            <a:off x="632460" y="4069586"/>
            <a:ext cx="8026179" cy="1169551"/>
          </a:xfrm>
          <a:prstGeom prst="rect">
            <a:avLst/>
          </a:prstGeom>
          <a:noFill/>
        </p:spPr>
        <p:txBody>
          <a:bodyPr wrap="square" rtlCol="0">
            <a:spAutoFit/>
          </a:bodyPr>
          <a:lstStyle/>
          <a:p>
            <a:r>
              <a:rPr lang="en-US" dirty="0"/>
              <a:t>There is no missing value and duplicated value, but there is some outlier in the data. We use Z-score to minimize losing data. There are some variables that we can tolerate because there are only low standard deviation.</a:t>
            </a:r>
          </a:p>
          <a:p>
            <a:r>
              <a:rPr lang="en-ID" sz="1400" dirty="0"/>
              <a:t> </a:t>
            </a:r>
          </a:p>
          <a:p>
            <a:endParaRPr lang="en-ID" dirty="0"/>
          </a:p>
        </p:txBody>
      </p:sp>
    </p:spTree>
    <p:extLst>
      <p:ext uri="{BB962C8B-B14F-4D97-AF65-F5344CB8AC3E}">
        <p14:creationId xmlns:p14="http://schemas.microsoft.com/office/powerpoint/2010/main" val="1177629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sp>
        <p:nvSpPr>
          <p:cNvPr id="55" name="Google Shape;55;p13"/>
          <p:cNvSpPr txBox="1">
            <a:spLocks noGrp="1"/>
          </p:cNvSpPr>
          <p:nvPr>
            <p:ph type="body" idx="1"/>
          </p:nvPr>
        </p:nvSpPr>
        <p:spPr>
          <a:xfrm>
            <a:off x="138039" y="640050"/>
            <a:ext cx="8520600" cy="547825"/>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Feature Engineering</a:t>
            </a:r>
            <a:endParaRPr sz="1500" dirty="0">
              <a:solidFill>
                <a:schemeClr val="dk1"/>
              </a:solidFill>
            </a:endParaRPr>
          </a:p>
        </p:txBody>
      </p:sp>
      <p:pic>
        <p:nvPicPr>
          <p:cNvPr id="4" name="Picture 3">
            <a:extLst>
              <a:ext uri="{FF2B5EF4-FFF2-40B4-BE49-F238E27FC236}">
                <a16:creationId xmlns:a16="http://schemas.microsoft.com/office/drawing/2014/main" id="{65C2668B-3755-32CA-B1D5-C790E48B1604}"/>
              </a:ext>
            </a:extLst>
          </p:cNvPr>
          <p:cNvPicPr>
            <a:picLocks noChangeAspect="1"/>
          </p:cNvPicPr>
          <p:nvPr/>
        </p:nvPicPr>
        <p:blipFill rotWithShape="1">
          <a:blip r:embed="rId3"/>
          <a:srcRect l="5308" t="29036" r="34250" b="14222"/>
          <a:stretch/>
        </p:blipFill>
        <p:spPr>
          <a:xfrm>
            <a:off x="119600" y="1264920"/>
            <a:ext cx="5526819" cy="2918460"/>
          </a:xfrm>
          <a:prstGeom prst="rect">
            <a:avLst/>
          </a:prstGeom>
        </p:spPr>
      </p:pic>
      <p:pic>
        <p:nvPicPr>
          <p:cNvPr id="6" name="Picture 5">
            <a:extLst>
              <a:ext uri="{FF2B5EF4-FFF2-40B4-BE49-F238E27FC236}">
                <a16:creationId xmlns:a16="http://schemas.microsoft.com/office/drawing/2014/main" id="{9DEB4F48-B212-C881-88B2-CF46832F6A54}"/>
              </a:ext>
            </a:extLst>
          </p:cNvPr>
          <p:cNvPicPr>
            <a:picLocks noChangeAspect="1"/>
          </p:cNvPicPr>
          <p:nvPr/>
        </p:nvPicPr>
        <p:blipFill rotWithShape="1">
          <a:blip r:embed="rId4"/>
          <a:srcRect l="6091" t="31259" r="15242" b="12000"/>
          <a:stretch/>
        </p:blipFill>
        <p:spPr>
          <a:xfrm>
            <a:off x="485361" y="1341965"/>
            <a:ext cx="7756828" cy="2918460"/>
          </a:xfrm>
          <a:prstGeom prst="rect">
            <a:avLst/>
          </a:prstGeom>
        </p:spPr>
      </p:pic>
    </p:spTree>
    <p:extLst>
      <p:ext uri="{BB962C8B-B14F-4D97-AF65-F5344CB8AC3E}">
        <p14:creationId xmlns:p14="http://schemas.microsoft.com/office/powerpoint/2010/main" val="3842964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dirty="0">
                <a:latin typeface="Roboto"/>
                <a:ea typeface="Roboto"/>
                <a:cs typeface="Roboto"/>
                <a:sym typeface="Roboto"/>
              </a:rPr>
              <a:t>Build an Automated Resignation Behavior Prediction using Machine Learning</a:t>
            </a:r>
            <a:endParaRPr sz="1798" b="1" dirty="0">
              <a:latin typeface="Roboto"/>
              <a:ea typeface="Roboto"/>
              <a:cs typeface="Roboto"/>
              <a:sym typeface="Roboto"/>
            </a:endParaRPr>
          </a:p>
          <a:p>
            <a:pPr marL="0" lvl="0" indent="0" algn="ctr" rtl="0">
              <a:spcBef>
                <a:spcPts val="0"/>
              </a:spcBef>
              <a:spcAft>
                <a:spcPts val="0"/>
              </a:spcAft>
              <a:buSzPts val="990"/>
              <a:buNone/>
            </a:pPr>
            <a:endParaRPr sz="1798" b="1" dirty="0">
              <a:latin typeface="Roboto"/>
              <a:ea typeface="Roboto"/>
              <a:cs typeface="Roboto"/>
              <a:sym typeface="Roboto"/>
            </a:endParaRPr>
          </a:p>
        </p:txBody>
      </p:sp>
      <p:sp>
        <p:nvSpPr>
          <p:cNvPr id="55" name="Google Shape;55;p13"/>
          <p:cNvSpPr txBox="1">
            <a:spLocks noGrp="1"/>
          </p:cNvSpPr>
          <p:nvPr>
            <p:ph type="body" idx="1"/>
          </p:nvPr>
        </p:nvSpPr>
        <p:spPr>
          <a:xfrm>
            <a:off x="138039" y="640050"/>
            <a:ext cx="8520600" cy="547825"/>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Feature Engineering</a:t>
            </a:r>
            <a:endParaRPr sz="1500" dirty="0">
              <a:solidFill>
                <a:schemeClr val="dk1"/>
              </a:solidFill>
            </a:endParaRPr>
          </a:p>
        </p:txBody>
      </p:sp>
      <p:sp>
        <p:nvSpPr>
          <p:cNvPr id="2" name="TextBox 1">
            <a:extLst>
              <a:ext uri="{FF2B5EF4-FFF2-40B4-BE49-F238E27FC236}">
                <a16:creationId xmlns:a16="http://schemas.microsoft.com/office/drawing/2014/main" id="{9AB84C2C-2A8F-B45B-1EFB-EBACE430DE26}"/>
              </a:ext>
            </a:extLst>
          </p:cNvPr>
          <p:cNvSpPr txBox="1"/>
          <p:nvPr/>
        </p:nvSpPr>
        <p:spPr>
          <a:xfrm>
            <a:off x="632460" y="4069586"/>
            <a:ext cx="8026179" cy="738664"/>
          </a:xfrm>
          <a:prstGeom prst="rect">
            <a:avLst/>
          </a:prstGeom>
          <a:noFill/>
        </p:spPr>
        <p:txBody>
          <a:bodyPr wrap="square" rtlCol="0">
            <a:spAutoFit/>
          </a:bodyPr>
          <a:lstStyle/>
          <a:p>
            <a:endParaRPr lang="en-US" dirty="0"/>
          </a:p>
          <a:p>
            <a:r>
              <a:rPr lang="en-ID" sz="1400" dirty="0"/>
              <a:t> </a:t>
            </a:r>
          </a:p>
          <a:p>
            <a:endParaRPr lang="en-ID" dirty="0"/>
          </a:p>
        </p:txBody>
      </p:sp>
      <p:pic>
        <p:nvPicPr>
          <p:cNvPr id="6" name="Picture 5">
            <a:extLst>
              <a:ext uri="{FF2B5EF4-FFF2-40B4-BE49-F238E27FC236}">
                <a16:creationId xmlns:a16="http://schemas.microsoft.com/office/drawing/2014/main" id="{9DEB4F48-B212-C881-88B2-CF46832F6A54}"/>
              </a:ext>
            </a:extLst>
          </p:cNvPr>
          <p:cNvPicPr>
            <a:picLocks noChangeAspect="1"/>
          </p:cNvPicPr>
          <p:nvPr/>
        </p:nvPicPr>
        <p:blipFill rotWithShape="1">
          <a:blip r:embed="rId3"/>
          <a:srcRect l="6091" t="31259" r="15242" b="12000"/>
          <a:stretch/>
        </p:blipFill>
        <p:spPr>
          <a:xfrm>
            <a:off x="423872" y="1151126"/>
            <a:ext cx="7756828" cy="2918460"/>
          </a:xfrm>
          <a:prstGeom prst="rect">
            <a:avLst/>
          </a:prstGeom>
        </p:spPr>
      </p:pic>
      <p:sp>
        <p:nvSpPr>
          <p:cNvPr id="8" name="TextBox 7">
            <a:extLst>
              <a:ext uri="{FF2B5EF4-FFF2-40B4-BE49-F238E27FC236}">
                <a16:creationId xmlns:a16="http://schemas.microsoft.com/office/drawing/2014/main" id="{2FD470D0-191B-3BF1-861C-B675674B904F}"/>
              </a:ext>
            </a:extLst>
          </p:cNvPr>
          <p:cNvSpPr txBox="1"/>
          <p:nvPr/>
        </p:nvSpPr>
        <p:spPr>
          <a:xfrm>
            <a:off x="217610" y="3992374"/>
            <a:ext cx="8708780" cy="1107996"/>
          </a:xfrm>
          <a:prstGeom prst="rect">
            <a:avLst/>
          </a:prstGeom>
          <a:noFill/>
        </p:spPr>
        <p:txBody>
          <a:bodyPr wrap="square">
            <a:spAutoFit/>
          </a:bodyPr>
          <a:lstStyle/>
          <a:p>
            <a:pPr marL="0" marR="0" lvl="0" indent="0" algn="l" rtl="0">
              <a:lnSpc>
                <a:spcPct val="100000"/>
              </a:lnSpc>
              <a:spcBef>
                <a:spcPts val="1200"/>
              </a:spcBef>
              <a:spcAft>
                <a:spcPts val="0"/>
              </a:spcAft>
              <a:buNone/>
            </a:pPr>
            <a:r>
              <a:rPr lang="en-ID" sz="1400" dirty="0"/>
              <a:t>We will continue the process with feature engineering and transformation. Feature Engineering is a method to add the variables, and transform the type of data and format, also with making a better context data.</a:t>
            </a:r>
          </a:p>
          <a:p>
            <a:pPr marL="0" marR="0" lvl="0" indent="0" algn="l" rtl="0">
              <a:lnSpc>
                <a:spcPct val="100000"/>
              </a:lnSpc>
              <a:spcBef>
                <a:spcPts val="1200"/>
              </a:spcBef>
              <a:spcAft>
                <a:spcPts val="0"/>
              </a:spcAft>
              <a:buNone/>
            </a:pPr>
            <a:r>
              <a:rPr lang="en-ID" dirty="0"/>
              <a:t>Feature transformation is used to transform categorical data and numerical data to be ML-ready which is all variables are numerical with low standard deviation. </a:t>
            </a:r>
            <a:endParaRPr lang="en-ID" sz="1400" dirty="0"/>
          </a:p>
        </p:txBody>
      </p:sp>
    </p:spTree>
    <p:extLst>
      <p:ext uri="{BB962C8B-B14F-4D97-AF65-F5344CB8AC3E}">
        <p14:creationId xmlns:p14="http://schemas.microsoft.com/office/powerpoint/2010/main" val="3688332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10BD13-2ED4-A1E6-AE0C-0158488D6471}"/>
              </a:ext>
            </a:extLst>
          </p:cNvPr>
          <p:cNvPicPr>
            <a:picLocks noChangeAspect="1"/>
          </p:cNvPicPr>
          <p:nvPr/>
        </p:nvPicPr>
        <p:blipFill rotWithShape="1">
          <a:blip r:embed="rId2"/>
          <a:srcRect t="36889" b="20000"/>
          <a:stretch/>
        </p:blipFill>
        <p:spPr>
          <a:xfrm>
            <a:off x="0" y="1897380"/>
            <a:ext cx="9144000" cy="2217420"/>
          </a:xfrm>
          <a:prstGeom prst="rect">
            <a:avLst/>
          </a:prstGeom>
        </p:spPr>
      </p:pic>
      <p:sp>
        <p:nvSpPr>
          <p:cNvPr id="6" name="Google Shape;54;p13">
            <a:extLst>
              <a:ext uri="{FF2B5EF4-FFF2-40B4-BE49-F238E27FC236}">
                <a16:creationId xmlns:a16="http://schemas.microsoft.com/office/drawing/2014/main" id="{963A1370-3CEB-574D-614F-7D86F288E019}"/>
              </a:ext>
            </a:extLst>
          </p:cNvPr>
          <p:cNvSpPr txBox="1">
            <a:spLocks/>
          </p:cNvSpPr>
          <p:nvPr/>
        </p:nvSpPr>
        <p:spPr>
          <a:xfrm>
            <a:off x="0" y="109930"/>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dirty="0">
                <a:latin typeface="Roboto"/>
                <a:ea typeface="Roboto"/>
                <a:cs typeface="Roboto"/>
                <a:sym typeface="Roboto"/>
              </a:rPr>
              <a:t>Build an Automated Resignation Behavior Prediction using Machine Learning</a:t>
            </a:r>
          </a:p>
          <a:p>
            <a:pPr>
              <a:buSzPts val="990"/>
            </a:pPr>
            <a:endParaRPr lang="en-US" sz="1798" b="1" dirty="0">
              <a:latin typeface="Roboto"/>
              <a:ea typeface="Roboto"/>
              <a:cs typeface="Roboto"/>
              <a:sym typeface="Roboto"/>
            </a:endParaRPr>
          </a:p>
        </p:txBody>
      </p:sp>
      <p:sp>
        <p:nvSpPr>
          <p:cNvPr id="9" name="Google Shape;55;p13">
            <a:extLst>
              <a:ext uri="{FF2B5EF4-FFF2-40B4-BE49-F238E27FC236}">
                <a16:creationId xmlns:a16="http://schemas.microsoft.com/office/drawing/2014/main" id="{344E1641-2FDB-1BBF-8EE0-0439EDC4404F}"/>
              </a:ext>
            </a:extLst>
          </p:cNvPr>
          <p:cNvSpPr txBox="1">
            <a:spLocks/>
          </p:cNvSpPr>
          <p:nvPr/>
        </p:nvSpPr>
        <p:spPr>
          <a:xfrm>
            <a:off x="138039" y="640050"/>
            <a:ext cx="8520600" cy="5478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US" sz="1500" dirty="0">
                <a:solidFill>
                  <a:schemeClr val="dk1"/>
                </a:solidFill>
              </a:rPr>
              <a:t>OHE Using Get Dummy</a:t>
            </a:r>
          </a:p>
        </p:txBody>
      </p:sp>
    </p:spTree>
    <p:extLst>
      <p:ext uri="{BB962C8B-B14F-4D97-AF65-F5344CB8AC3E}">
        <p14:creationId xmlns:p14="http://schemas.microsoft.com/office/powerpoint/2010/main" val="3778535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8CCA25-CF46-C5B0-DB3C-B71C6AC8C7F8}"/>
              </a:ext>
            </a:extLst>
          </p:cNvPr>
          <p:cNvSpPr>
            <a:spLocks noGrp="1"/>
          </p:cNvSpPr>
          <p:nvPr>
            <p:ph type="body" idx="1"/>
          </p:nvPr>
        </p:nvSpPr>
        <p:spPr>
          <a:xfrm>
            <a:off x="138039" y="3973750"/>
            <a:ext cx="8520600" cy="572700"/>
          </a:xfrm>
        </p:spPr>
        <p:txBody>
          <a:bodyPr>
            <a:normAutofit fontScale="92500" lnSpcReduction="20000"/>
          </a:bodyPr>
          <a:lstStyle/>
          <a:p>
            <a:pPr marL="114300" indent="0">
              <a:buNone/>
            </a:pPr>
            <a:r>
              <a:rPr lang="en-US" sz="1400" dirty="0">
                <a:solidFill>
                  <a:schemeClr val="tx1"/>
                </a:solidFill>
              </a:rPr>
              <a:t>We will divide the train with 80: 20 proportion and we also choose the best method for imbalanced data. Here, we use the </a:t>
            </a:r>
            <a:r>
              <a:rPr lang="en-US" sz="1400" dirty="0" err="1">
                <a:solidFill>
                  <a:schemeClr val="tx1"/>
                </a:solidFill>
              </a:rPr>
              <a:t>TomekLinks</a:t>
            </a:r>
            <a:endParaRPr lang="en-ID" sz="1400" dirty="0">
              <a:solidFill>
                <a:schemeClr val="tx1"/>
              </a:solidFill>
            </a:endParaRPr>
          </a:p>
        </p:txBody>
      </p:sp>
      <p:sp>
        <p:nvSpPr>
          <p:cNvPr id="6" name="Google Shape;54;p13">
            <a:extLst>
              <a:ext uri="{FF2B5EF4-FFF2-40B4-BE49-F238E27FC236}">
                <a16:creationId xmlns:a16="http://schemas.microsoft.com/office/drawing/2014/main" id="{963A1370-3CEB-574D-614F-7D86F288E019}"/>
              </a:ext>
            </a:extLst>
          </p:cNvPr>
          <p:cNvSpPr txBox="1">
            <a:spLocks/>
          </p:cNvSpPr>
          <p:nvPr/>
        </p:nvSpPr>
        <p:spPr>
          <a:xfrm>
            <a:off x="0" y="109930"/>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dirty="0">
                <a:latin typeface="Roboto"/>
                <a:ea typeface="Roboto"/>
                <a:cs typeface="Roboto"/>
                <a:sym typeface="Roboto"/>
              </a:rPr>
              <a:t>Build an Automated Resignation Behavior Prediction using Machine Learning</a:t>
            </a:r>
          </a:p>
          <a:p>
            <a:pPr>
              <a:buSzPts val="990"/>
            </a:pPr>
            <a:endParaRPr lang="en-US" sz="1798" b="1" dirty="0">
              <a:latin typeface="Roboto"/>
              <a:ea typeface="Roboto"/>
              <a:cs typeface="Roboto"/>
              <a:sym typeface="Roboto"/>
            </a:endParaRPr>
          </a:p>
        </p:txBody>
      </p:sp>
      <p:pic>
        <p:nvPicPr>
          <p:cNvPr id="4" name="Picture 3">
            <a:extLst>
              <a:ext uri="{FF2B5EF4-FFF2-40B4-BE49-F238E27FC236}">
                <a16:creationId xmlns:a16="http://schemas.microsoft.com/office/drawing/2014/main" id="{3C7AFA29-80B1-F550-67D6-4E35F1540152}"/>
              </a:ext>
            </a:extLst>
          </p:cNvPr>
          <p:cNvPicPr>
            <a:picLocks noChangeAspect="1"/>
          </p:cNvPicPr>
          <p:nvPr/>
        </p:nvPicPr>
        <p:blipFill rotWithShape="1">
          <a:blip r:embed="rId2"/>
          <a:srcRect t="28445" b="52889"/>
          <a:stretch/>
        </p:blipFill>
        <p:spPr>
          <a:xfrm>
            <a:off x="0" y="1301850"/>
            <a:ext cx="9144000" cy="960120"/>
          </a:xfrm>
          <a:prstGeom prst="rect">
            <a:avLst/>
          </a:prstGeom>
        </p:spPr>
      </p:pic>
      <p:sp>
        <p:nvSpPr>
          <p:cNvPr id="7" name="Google Shape;55;p13">
            <a:extLst>
              <a:ext uri="{FF2B5EF4-FFF2-40B4-BE49-F238E27FC236}">
                <a16:creationId xmlns:a16="http://schemas.microsoft.com/office/drawing/2014/main" id="{89172380-E00E-12B6-D0B6-7A67D0D20556}"/>
              </a:ext>
            </a:extLst>
          </p:cNvPr>
          <p:cNvSpPr txBox="1">
            <a:spLocks/>
          </p:cNvSpPr>
          <p:nvPr/>
        </p:nvSpPr>
        <p:spPr>
          <a:xfrm>
            <a:off x="138039" y="640050"/>
            <a:ext cx="8520600" cy="5478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US" sz="1500" dirty="0">
                <a:solidFill>
                  <a:schemeClr val="dk1"/>
                </a:solidFill>
              </a:rPr>
              <a:t>Train Test Split and Handle Imbalanced Data</a:t>
            </a:r>
          </a:p>
        </p:txBody>
      </p:sp>
      <p:pic>
        <p:nvPicPr>
          <p:cNvPr id="9" name="Picture 8">
            <a:extLst>
              <a:ext uri="{FF2B5EF4-FFF2-40B4-BE49-F238E27FC236}">
                <a16:creationId xmlns:a16="http://schemas.microsoft.com/office/drawing/2014/main" id="{FD43626B-429A-6102-5C10-CC69ED7B2A89}"/>
              </a:ext>
            </a:extLst>
          </p:cNvPr>
          <p:cNvPicPr>
            <a:picLocks noChangeAspect="1"/>
          </p:cNvPicPr>
          <p:nvPr/>
        </p:nvPicPr>
        <p:blipFill rotWithShape="1">
          <a:blip r:embed="rId3"/>
          <a:srcRect t="46093" b="25708"/>
          <a:stretch/>
        </p:blipFill>
        <p:spPr>
          <a:xfrm>
            <a:off x="0" y="2452130"/>
            <a:ext cx="9144000" cy="1450390"/>
          </a:xfrm>
          <a:prstGeom prst="rect">
            <a:avLst/>
          </a:prstGeom>
        </p:spPr>
      </p:pic>
    </p:spTree>
    <p:extLst>
      <p:ext uri="{BB962C8B-B14F-4D97-AF65-F5344CB8AC3E}">
        <p14:creationId xmlns:p14="http://schemas.microsoft.com/office/powerpoint/2010/main" val="2390996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4;p13">
            <a:extLst>
              <a:ext uri="{FF2B5EF4-FFF2-40B4-BE49-F238E27FC236}">
                <a16:creationId xmlns:a16="http://schemas.microsoft.com/office/drawing/2014/main" id="{963A1370-3CEB-574D-614F-7D86F288E019}"/>
              </a:ext>
            </a:extLst>
          </p:cNvPr>
          <p:cNvSpPr txBox="1">
            <a:spLocks/>
          </p:cNvSpPr>
          <p:nvPr/>
        </p:nvSpPr>
        <p:spPr>
          <a:xfrm>
            <a:off x="0" y="109930"/>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dirty="0">
                <a:latin typeface="Roboto"/>
                <a:ea typeface="Roboto"/>
                <a:cs typeface="Roboto"/>
                <a:sym typeface="Roboto"/>
              </a:rPr>
              <a:t>Build an Automated Resignation Behavior Prediction using Machine Learning</a:t>
            </a:r>
          </a:p>
          <a:p>
            <a:pPr>
              <a:buSzPts val="990"/>
            </a:pPr>
            <a:endParaRPr lang="en-US" sz="1798" b="1" dirty="0">
              <a:latin typeface="Roboto"/>
              <a:ea typeface="Roboto"/>
              <a:cs typeface="Roboto"/>
              <a:sym typeface="Roboto"/>
            </a:endParaRPr>
          </a:p>
        </p:txBody>
      </p:sp>
      <p:sp>
        <p:nvSpPr>
          <p:cNvPr id="7" name="Google Shape;55;p13">
            <a:extLst>
              <a:ext uri="{FF2B5EF4-FFF2-40B4-BE49-F238E27FC236}">
                <a16:creationId xmlns:a16="http://schemas.microsoft.com/office/drawing/2014/main" id="{89172380-E00E-12B6-D0B6-7A67D0D20556}"/>
              </a:ext>
            </a:extLst>
          </p:cNvPr>
          <p:cNvSpPr txBox="1">
            <a:spLocks/>
          </p:cNvSpPr>
          <p:nvPr/>
        </p:nvSpPr>
        <p:spPr>
          <a:xfrm>
            <a:off x="138039" y="640050"/>
            <a:ext cx="8520600" cy="5478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US" sz="1500" dirty="0">
                <a:solidFill>
                  <a:schemeClr val="dk1"/>
                </a:solidFill>
              </a:rPr>
              <a:t>Modeling</a:t>
            </a:r>
          </a:p>
        </p:txBody>
      </p:sp>
      <p:pic>
        <p:nvPicPr>
          <p:cNvPr id="5" name="Picture 4">
            <a:extLst>
              <a:ext uri="{FF2B5EF4-FFF2-40B4-BE49-F238E27FC236}">
                <a16:creationId xmlns:a16="http://schemas.microsoft.com/office/drawing/2014/main" id="{2A63C9D3-F486-E66A-357C-01B91B5D78C0}"/>
              </a:ext>
            </a:extLst>
          </p:cNvPr>
          <p:cNvPicPr>
            <a:picLocks noChangeAspect="1"/>
          </p:cNvPicPr>
          <p:nvPr/>
        </p:nvPicPr>
        <p:blipFill rotWithShape="1">
          <a:blip r:embed="rId2"/>
          <a:srcRect l="7750" t="33778" r="30174" b="20296"/>
          <a:stretch/>
        </p:blipFill>
        <p:spPr>
          <a:xfrm>
            <a:off x="66592" y="1285695"/>
            <a:ext cx="5676237" cy="2362200"/>
          </a:xfrm>
          <a:prstGeom prst="rect">
            <a:avLst/>
          </a:prstGeom>
        </p:spPr>
      </p:pic>
      <p:sp>
        <p:nvSpPr>
          <p:cNvPr id="8" name="Text Placeholder 2">
            <a:extLst>
              <a:ext uri="{FF2B5EF4-FFF2-40B4-BE49-F238E27FC236}">
                <a16:creationId xmlns:a16="http://schemas.microsoft.com/office/drawing/2014/main" id="{0C0D0C2E-CF19-BB65-0125-E7C91E095732}"/>
              </a:ext>
            </a:extLst>
          </p:cNvPr>
          <p:cNvSpPr txBox="1">
            <a:spLocks/>
          </p:cNvSpPr>
          <p:nvPr/>
        </p:nvSpPr>
        <p:spPr>
          <a:xfrm>
            <a:off x="138039" y="3973750"/>
            <a:ext cx="8520600" cy="57270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400" dirty="0">
                <a:solidFill>
                  <a:schemeClr val="tx1"/>
                </a:solidFill>
              </a:rPr>
              <a:t>We will use 13 models for choosing better prediction. We can see that XGB Classifier performs the best. We will try with the </a:t>
            </a:r>
            <a:r>
              <a:rPr lang="en-US" sz="1400" dirty="0" err="1">
                <a:solidFill>
                  <a:schemeClr val="tx1"/>
                </a:solidFill>
              </a:rPr>
              <a:t>CatBoostClassifier</a:t>
            </a:r>
            <a:r>
              <a:rPr lang="en-US" sz="1400" dirty="0">
                <a:solidFill>
                  <a:schemeClr val="tx1"/>
                </a:solidFill>
              </a:rPr>
              <a:t>.</a:t>
            </a:r>
            <a:endParaRPr lang="en-ID" sz="1400" dirty="0">
              <a:solidFill>
                <a:schemeClr val="tx1"/>
              </a:solidFill>
            </a:endParaRPr>
          </a:p>
        </p:txBody>
      </p:sp>
      <p:pic>
        <p:nvPicPr>
          <p:cNvPr id="12" name="Picture 11">
            <a:extLst>
              <a:ext uri="{FF2B5EF4-FFF2-40B4-BE49-F238E27FC236}">
                <a16:creationId xmlns:a16="http://schemas.microsoft.com/office/drawing/2014/main" id="{47105839-7428-30CB-BE0C-9B8258C1C462}"/>
              </a:ext>
            </a:extLst>
          </p:cNvPr>
          <p:cNvPicPr>
            <a:picLocks noChangeAspect="1"/>
          </p:cNvPicPr>
          <p:nvPr/>
        </p:nvPicPr>
        <p:blipFill rotWithShape="1">
          <a:blip r:embed="rId3"/>
          <a:srcRect l="6750" t="28148" r="42250" b="11608"/>
          <a:stretch/>
        </p:blipFill>
        <p:spPr>
          <a:xfrm>
            <a:off x="5712349" y="1018262"/>
            <a:ext cx="3365059" cy="2955488"/>
          </a:xfrm>
          <a:prstGeom prst="rect">
            <a:avLst/>
          </a:prstGeom>
        </p:spPr>
      </p:pic>
    </p:spTree>
    <p:extLst>
      <p:ext uri="{BB962C8B-B14F-4D97-AF65-F5344CB8AC3E}">
        <p14:creationId xmlns:p14="http://schemas.microsoft.com/office/powerpoint/2010/main" val="886557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marL="0" lvl="0" indent="0" algn="just" rtl="0">
              <a:spcBef>
                <a:spcPts val="1200"/>
              </a:spcBef>
              <a:spcAft>
                <a:spcPts val="1200"/>
              </a:spcAft>
              <a:buNone/>
            </a:pPr>
            <a:endParaRPr>
              <a:solidFill>
                <a:schemeClr val="dk1"/>
              </a:solidFill>
              <a:latin typeface="Dosis"/>
              <a:ea typeface="Dosis"/>
              <a:cs typeface="Dosis"/>
              <a:sym typeface="Dosis"/>
            </a:endParaRPr>
          </a:p>
        </p:txBody>
      </p:sp>
      <p:sp>
        <p:nvSpPr>
          <p:cNvPr id="4" name="Google Shape;115;p27">
            <a:extLst>
              <a:ext uri="{FF2B5EF4-FFF2-40B4-BE49-F238E27FC236}">
                <a16:creationId xmlns:a16="http://schemas.microsoft.com/office/drawing/2014/main" id="{BC392AD9-E36F-6024-55AD-6F615EB2CB8A}"/>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a:t>
            </a:r>
            <a:r>
              <a:rPr lang="en" sz="1100" dirty="0">
                <a:solidFill>
                  <a:srgbClr val="000000"/>
                </a:solidFill>
                <a:hlinkClick r:id="rId3"/>
              </a:rPr>
              <a:t>melihat </a:t>
            </a:r>
            <a:r>
              <a:rPr lang="en" sz="1100" dirty="0">
                <a:hlinkClick r:id="rId3"/>
              </a:rPr>
              <a:t>Google Drive</a:t>
            </a:r>
            <a:r>
              <a:rPr lang="en" sz="1100" dirty="0">
                <a:solidFill>
                  <a:srgbClr val="000000"/>
                </a:solidFill>
                <a:hlinkClick r:id="rId3"/>
              </a:rPr>
              <a:t> </a:t>
            </a:r>
            <a:r>
              <a:rPr lang="en" sz="1100" dirty="0"/>
              <a:t>disini</a:t>
            </a:r>
            <a:endParaRPr sz="11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8CCA25-CF46-C5B0-DB3C-B71C6AC8C7F8}"/>
              </a:ext>
            </a:extLst>
          </p:cNvPr>
          <p:cNvSpPr>
            <a:spLocks noGrp="1"/>
          </p:cNvSpPr>
          <p:nvPr>
            <p:ph type="body" idx="1"/>
          </p:nvPr>
        </p:nvSpPr>
        <p:spPr>
          <a:xfrm>
            <a:off x="0" y="4122450"/>
            <a:ext cx="8520600" cy="572700"/>
          </a:xfrm>
        </p:spPr>
        <p:txBody>
          <a:bodyPr>
            <a:normAutofit/>
          </a:bodyPr>
          <a:lstStyle/>
          <a:p>
            <a:pPr marL="114300" indent="0">
              <a:buNone/>
            </a:pPr>
            <a:r>
              <a:rPr lang="en-US" sz="1400" dirty="0">
                <a:solidFill>
                  <a:schemeClr val="tx1"/>
                </a:solidFill>
              </a:rPr>
              <a:t>We will use Bayesian Search to tune our model by using a lot of iterations. </a:t>
            </a:r>
            <a:endParaRPr lang="en-ID" sz="1400" dirty="0">
              <a:solidFill>
                <a:schemeClr val="tx1"/>
              </a:solidFill>
            </a:endParaRPr>
          </a:p>
        </p:txBody>
      </p:sp>
      <p:sp>
        <p:nvSpPr>
          <p:cNvPr id="6" name="Google Shape;54;p13">
            <a:extLst>
              <a:ext uri="{FF2B5EF4-FFF2-40B4-BE49-F238E27FC236}">
                <a16:creationId xmlns:a16="http://schemas.microsoft.com/office/drawing/2014/main" id="{963A1370-3CEB-574D-614F-7D86F288E019}"/>
              </a:ext>
            </a:extLst>
          </p:cNvPr>
          <p:cNvSpPr txBox="1">
            <a:spLocks/>
          </p:cNvSpPr>
          <p:nvPr/>
        </p:nvSpPr>
        <p:spPr>
          <a:xfrm>
            <a:off x="0" y="109930"/>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dirty="0">
                <a:latin typeface="Roboto"/>
                <a:ea typeface="Roboto"/>
                <a:cs typeface="Roboto"/>
                <a:sym typeface="Roboto"/>
              </a:rPr>
              <a:t>Build an Automated Resignation Behavior Prediction using Machine Learning</a:t>
            </a:r>
          </a:p>
          <a:p>
            <a:pPr>
              <a:buSzPts val="990"/>
            </a:pPr>
            <a:endParaRPr lang="en-US" sz="1798" b="1" dirty="0">
              <a:latin typeface="Roboto"/>
              <a:ea typeface="Roboto"/>
              <a:cs typeface="Roboto"/>
              <a:sym typeface="Roboto"/>
            </a:endParaRPr>
          </a:p>
        </p:txBody>
      </p:sp>
      <p:sp>
        <p:nvSpPr>
          <p:cNvPr id="7" name="Google Shape;55;p13">
            <a:extLst>
              <a:ext uri="{FF2B5EF4-FFF2-40B4-BE49-F238E27FC236}">
                <a16:creationId xmlns:a16="http://schemas.microsoft.com/office/drawing/2014/main" id="{89172380-E00E-12B6-D0B6-7A67D0D20556}"/>
              </a:ext>
            </a:extLst>
          </p:cNvPr>
          <p:cNvSpPr txBox="1">
            <a:spLocks/>
          </p:cNvSpPr>
          <p:nvPr/>
        </p:nvSpPr>
        <p:spPr>
          <a:xfrm>
            <a:off x="138039" y="640050"/>
            <a:ext cx="8520600" cy="5478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US" sz="1500" dirty="0">
                <a:solidFill>
                  <a:schemeClr val="dk1"/>
                </a:solidFill>
              </a:rPr>
              <a:t>Hyperparameter Tuning</a:t>
            </a:r>
          </a:p>
        </p:txBody>
      </p:sp>
      <p:pic>
        <p:nvPicPr>
          <p:cNvPr id="5" name="Picture 4">
            <a:extLst>
              <a:ext uri="{FF2B5EF4-FFF2-40B4-BE49-F238E27FC236}">
                <a16:creationId xmlns:a16="http://schemas.microsoft.com/office/drawing/2014/main" id="{7619A9D1-E89B-1823-7538-67B4DD8BE3AF}"/>
              </a:ext>
            </a:extLst>
          </p:cNvPr>
          <p:cNvPicPr>
            <a:picLocks noChangeAspect="1"/>
          </p:cNvPicPr>
          <p:nvPr/>
        </p:nvPicPr>
        <p:blipFill rotWithShape="1">
          <a:blip r:embed="rId2"/>
          <a:srcRect t="29333" b="10371"/>
          <a:stretch/>
        </p:blipFill>
        <p:spPr>
          <a:xfrm>
            <a:off x="0" y="1021080"/>
            <a:ext cx="9144000" cy="3101340"/>
          </a:xfrm>
          <a:prstGeom prst="rect">
            <a:avLst/>
          </a:prstGeom>
        </p:spPr>
      </p:pic>
    </p:spTree>
    <p:extLst>
      <p:ext uri="{BB962C8B-B14F-4D97-AF65-F5344CB8AC3E}">
        <p14:creationId xmlns:p14="http://schemas.microsoft.com/office/powerpoint/2010/main" val="1745807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8CCA25-CF46-C5B0-DB3C-B71C6AC8C7F8}"/>
              </a:ext>
            </a:extLst>
          </p:cNvPr>
          <p:cNvSpPr>
            <a:spLocks noGrp="1"/>
          </p:cNvSpPr>
          <p:nvPr>
            <p:ph type="body" idx="1"/>
          </p:nvPr>
        </p:nvSpPr>
        <p:spPr>
          <a:xfrm>
            <a:off x="235501" y="4117976"/>
            <a:ext cx="8520600" cy="572700"/>
          </a:xfrm>
        </p:spPr>
        <p:txBody>
          <a:bodyPr>
            <a:normAutofit/>
          </a:bodyPr>
          <a:lstStyle/>
          <a:p>
            <a:pPr marL="114300" indent="0">
              <a:buNone/>
            </a:pPr>
            <a:r>
              <a:rPr lang="en-US" sz="1400" dirty="0">
                <a:solidFill>
                  <a:schemeClr val="tx1"/>
                </a:solidFill>
              </a:rPr>
              <a:t>We will build ROC curve to test how good our model.</a:t>
            </a:r>
            <a:endParaRPr lang="en-ID" sz="1400" dirty="0">
              <a:solidFill>
                <a:schemeClr val="tx1"/>
              </a:solidFill>
            </a:endParaRPr>
          </a:p>
        </p:txBody>
      </p:sp>
      <p:sp>
        <p:nvSpPr>
          <p:cNvPr id="6" name="Google Shape;54;p13">
            <a:extLst>
              <a:ext uri="{FF2B5EF4-FFF2-40B4-BE49-F238E27FC236}">
                <a16:creationId xmlns:a16="http://schemas.microsoft.com/office/drawing/2014/main" id="{963A1370-3CEB-574D-614F-7D86F288E019}"/>
              </a:ext>
            </a:extLst>
          </p:cNvPr>
          <p:cNvSpPr txBox="1">
            <a:spLocks/>
          </p:cNvSpPr>
          <p:nvPr/>
        </p:nvSpPr>
        <p:spPr>
          <a:xfrm>
            <a:off x="0" y="109930"/>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dirty="0">
                <a:latin typeface="Roboto"/>
                <a:ea typeface="Roboto"/>
                <a:cs typeface="Roboto"/>
                <a:sym typeface="Roboto"/>
              </a:rPr>
              <a:t>Build an Automated Resignation Behavior Prediction using Machine Learning</a:t>
            </a:r>
          </a:p>
          <a:p>
            <a:pPr>
              <a:buSzPts val="990"/>
            </a:pPr>
            <a:endParaRPr lang="en-US" sz="1798" b="1" dirty="0">
              <a:latin typeface="Roboto"/>
              <a:ea typeface="Roboto"/>
              <a:cs typeface="Roboto"/>
              <a:sym typeface="Roboto"/>
            </a:endParaRPr>
          </a:p>
        </p:txBody>
      </p:sp>
      <p:sp>
        <p:nvSpPr>
          <p:cNvPr id="7" name="Google Shape;55;p13">
            <a:extLst>
              <a:ext uri="{FF2B5EF4-FFF2-40B4-BE49-F238E27FC236}">
                <a16:creationId xmlns:a16="http://schemas.microsoft.com/office/drawing/2014/main" id="{89172380-E00E-12B6-D0B6-7A67D0D20556}"/>
              </a:ext>
            </a:extLst>
          </p:cNvPr>
          <p:cNvSpPr txBox="1">
            <a:spLocks/>
          </p:cNvSpPr>
          <p:nvPr/>
        </p:nvSpPr>
        <p:spPr>
          <a:xfrm>
            <a:off x="138039" y="640050"/>
            <a:ext cx="8520600" cy="54782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US" sz="1500" dirty="0">
                <a:solidFill>
                  <a:schemeClr val="dk1"/>
                </a:solidFill>
              </a:rPr>
              <a:t>Results</a:t>
            </a:r>
          </a:p>
        </p:txBody>
      </p:sp>
      <p:pic>
        <p:nvPicPr>
          <p:cNvPr id="7170" name="Picture 2">
            <a:extLst>
              <a:ext uri="{FF2B5EF4-FFF2-40B4-BE49-F238E27FC236}">
                <a16:creationId xmlns:a16="http://schemas.microsoft.com/office/drawing/2014/main" id="{0436ED9B-F62C-B051-D789-A7D3EA0AC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01" y="976418"/>
            <a:ext cx="3781425" cy="26860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265ADB6-4F07-BAFF-0EE6-5708B1A85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075" y="865067"/>
            <a:ext cx="3781425"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08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Google Shape;54;p13">
            <a:extLst>
              <a:ext uri="{FF2B5EF4-FFF2-40B4-BE49-F238E27FC236}">
                <a16:creationId xmlns:a16="http://schemas.microsoft.com/office/drawing/2014/main" id="{8AAEB24D-8F86-A371-FB9F-3992314BCF2A}"/>
              </a:ext>
            </a:extLst>
          </p:cNvPr>
          <p:cNvSpPr txBox="1">
            <a:spLocks noGrp="1"/>
          </p:cNvSpPr>
          <p:nvPr>
            <p:ph type="ctrTitle"/>
          </p:nvPr>
        </p:nvSpPr>
        <p:spPr>
          <a:xfrm>
            <a:off x="311150" y="1162050"/>
            <a:ext cx="3736975" cy="20081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US" sz="1798" b="1" dirty="0">
                <a:latin typeface="Roboto"/>
                <a:ea typeface="Roboto"/>
                <a:cs typeface="Roboto"/>
                <a:sym typeface="Roboto"/>
              </a:rPr>
              <a:t>Presenting Machine Learning Products to the Business Users</a:t>
            </a:r>
          </a:p>
        </p:txBody>
      </p:sp>
    </p:spTree>
    <p:extLst>
      <p:ext uri="{BB962C8B-B14F-4D97-AF65-F5344CB8AC3E}">
        <p14:creationId xmlns:p14="http://schemas.microsoft.com/office/powerpoint/2010/main" val="2190459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Presenting Machine Learning Products to the Business Users</a:t>
            </a:r>
            <a:endParaRPr sz="1798" b="1">
              <a:latin typeface="Roboto"/>
              <a:ea typeface="Roboto"/>
              <a:cs typeface="Roboto"/>
              <a:sym typeface="Roboto"/>
            </a:endParaRPr>
          </a:p>
        </p:txBody>
      </p:sp>
      <p:sp>
        <p:nvSpPr>
          <p:cNvPr id="55" name="Google Shape;55;p13"/>
          <p:cNvSpPr txBox="1">
            <a:spLocks noGrp="1"/>
          </p:cNvSpPr>
          <p:nvPr>
            <p:ph type="body" idx="1"/>
          </p:nvPr>
        </p:nvSpPr>
        <p:spPr>
          <a:xfrm>
            <a:off x="311700" y="3642361"/>
            <a:ext cx="8520600" cy="1280014"/>
          </a:xfrm>
          <a:prstGeom prst="rect">
            <a:avLst/>
          </a:prstGeom>
        </p:spPr>
        <p:txBody>
          <a:bodyPr spcFirstLastPara="1" wrap="square" lIns="91425" tIns="91425" rIns="91425" bIns="91425" anchor="t" anchorCtr="0">
            <a:normAutofit fontScale="55000" lnSpcReduction="20000"/>
          </a:bodyPr>
          <a:lstStyle/>
          <a:p>
            <a:pPr algn="l"/>
            <a:r>
              <a:rPr lang="en-US" sz="1600" b="0" i="0" dirty="0">
                <a:solidFill>
                  <a:srgbClr val="212121"/>
                </a:solidFill>
                <a:effectLst/>
                <a:latin typeface="Roboto" panose="02000000000000000000" pitchFamily="2" charset="0"/>
              </a:rPr>
              <a:t>Interpretation:</a:t>
            </a:r>
          </a:p>
          <a:p>
            <a:pPr marL="114300" indent="0" algn="l">
              <a:buNone/>
            </a:pPr>
            <a:r>
              <a:rPr lang="en-US" sz="1600" b="0" i="0" dirty="0">
                <a:solidFill>
                  <a:srgbClr val="212121"/>
                </a:solidFill>
                <a:effectLst/>
                <a:latin typeface="Roboto" panose="02000000000000000000" pitchFamily="2" charset="0"/>
              </a:rPr>
              <a:t>- The probability of resign increase sharply in the age around 27-29 years old. This age is a crucial. The probability of resign for an employee with the age more than 45 increase almost 5 times from employee with younger age.</a:t>
            </a:r>
          </a:p>
          <a:p>
            <a:pPr marL="114300" indent="0" algn="l">
              <a:buNone/>
            </a:pPr>
            <a:r>
              <a:rPr lang="en-US" sz="1600" b="0" i="0" dirty="0">
                <a:solidFill>
                  <a:srgbClr val="212121"/>
                </a:solidFill>
                <a:effectLst/>
                <a:latin typeface="Roboto" panose="02000000000000000000" pitchFamily="2" charset="0"/>
              </a:rPr>
              <a:t>-Based on engagement survey, the employee who write score 1 are more likely to resign compared to employees who write score 2-5.</a:t>
            </a:r>
          </a:p>
          <a:p>
            <a:pPr marL="114300" indent="0" algn="l">
              <a:buNone/>
            </a:pPr>
            <a:r>
              <a:rPr lang="en-US" sz="1600" b="0" i="0" dirty="0">
                <a:solidFill>
                  <a:srgbClr val="212121"/>
                </a:solidFill>
                <a:effectLst/>
                <a:latin typeface="Roboto" panose="02000000000000000000" pitchFamily="2" charset="0"/>
              </a:rPr>
              <a:t>-Based on </a:t>
            </a:r>
            <a:r>
              <a:rPr lang="en-US" sz="1600" b="0" i="0" dirty="0" err="1">
                <a:solidFill>
                  <a:srgbClr val="212121"/>
                </a:solidFill>
                <a:effectLst/>
                <a:latin typeface="Roboto" panose="02000000000000000000" pitchFamily="2" charset="0"/>
              </a:rPr>
              <a:t>jumlah</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ketidakhadiran</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karyawan</a:t>
            </a:r>
            <a:r>
              <a:rPr lang="en-US" sz="1600" b="0" i="0" dirty="0">
                <a:solidFill>
                  <a:srgbClr val="212121"/>
                </a:solidFill>
                <a:effectLst/>
                <a:latin typeface="Roboto" panose="02000000000000000000" pitchFamily="2" charset="0"/>
              </a:rPr>
              <a:t>, employee who absence more than 5 days, are more likely to resign compared to employee who attend less than 5 days.</a:t>
            </a:r>
          </a:p>
          <a:p>
            <a:pPr marL="114300" indent="0" algn="l">
              <a:buNone/>
            </a:pPr>
            <a:r>
              <a:rPr lang="en-US" sz="1600" b="0" i="0" dirty="0">
                <a:solidFill>
                  <a:srgbClr val="212121"/>
                </a:solidFill>
                <a:effectLst/>
                <a:latin typeface="Roboto" panose="02000000000000000000" pitchFamily="2" charset="0"/>
              </a:rPr>
              <a:t>-Based on </a:t>
            </a:r>
            <a:r>
              <a:rPr lang="en-US" sz="1600" b="0" i="0" dirty="0" err="1">
                <a:solidFill>
                  <a:srgbClr val="212121"/>
                </a:solidFill>
                <a:effectLst/>
                <a:latin typeface="Roboto" panose="02000000000000000000" pitchFamily="2" charset="0"/>
              </a:rPr>
              <a:t>jumlah</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keikutsertaan</a:t>
            </a:r>
            <a:r>
              <a:rPr lang="en-US" sz="1600" b="0" i="0" dirty="0">
                <a:solidFill>
                  <a:srgbClr val="212121"/>
                </a:solidFill>
                <a:effectLst/>
                <a:latin typeface="Roboto" panose="02000000000000000000" pitchFamily="2" charset="0"/>
              </a:rPr>
              <a:t> project, the more often the employee join the project, it turns out that it is not good for them so they are more likely to resign, especially for the employee who joined more than 4 projects.</a:t>
            </a:r>
          </a:p>
          <a:p>
            <a:pPr marL="0" lvl="0" indent="0" algn="l" rtl="0">
              <a:spcBef>
                <a:spcPts val="0"/>
              </a:spcBef>
              <a:spcAft>
                <a:spcPts val="1200"/>
              </a:spcAft>
              <a:buNone/>
            </a:pPr>
            <a:endParaRPr lang="en-ID" sz="1500" dirty="0">
              <a:solidFill>
                <a:schemeClr val="dk1"/>
              </a:solidFill>
            </a:endParaRPr>
          </a:p>
        </p:txBody>
      </p:sp>
      <p:pic>
        <p:nvPicPr>
          <p:cNvPr id="1026" name="Picture 2">
            <a:extLst>
              <a:ext uri="{FF2B5EF4-FFF2-40B4-BE49-F238E27FC236}">
                <a16:creationId xmlns:a16="http://schemas.microsoft.com/office/drawing/2014/main" id="{7A6C94A6-17AB-9AAB-D139-6A1025882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2925"/>
            <a:ext cx="9144000" cy="281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958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Presenting Machine Learning Products to the Business Users</a:t>
            </a:r>
            <a:endParaRPr sz="1798" b="1" dirty="0">
              <a:latin typeface="Roboto"/>
              <a:ea typeface="Roboto"/>
              <a:cs typeface="Roboto"/>
              <a:sym typeface="Roboto"/>
            </a:endParaRPr>
          </a:p>
        </p:txBody>
      </p:sp>
      <p:sp>
        <p:nvSpPr>
          <p:cNvPr id="55" name="Google Shape;55;p13"/>
          <p:cNvSpPr txBox="1">
            <a:spLocks noGrp="1"/>
          </p:cNvSpPr>
          <p:nvPr>
            <p:ph type="body" idx="1"/>
          </p:nvPr>
        </p:nvSpPr>
        <p:spPr>
          <a:xfrm>
            <a:off x="4997536" y="853440"/>
            <a:ext cx="3834763" cy="4068935"/>
          </a:xfrm>
          <a:prstGeom prst="rect">
            <a:avLst/>
          </a:prstGeom>
        </p:spPr>
        <p:txBody>
          <a:bodyPr spcFirstLastPara="1" wrap="square" lIns="91425" tIns="91425" rIns="91425" bIns="91425" anchor="t" anchorCtr="0">
            <a:normAutofit fontScale="92500" lnSpcReduction="20000"/>
          </a:bodyPr>
          <a:lstStyle/>
          <a:p>
            <a:pPr marL="114300" indent="0" algn="l">
              <a:buNone/>
            </a:pPr>
            <a:r>
              <a:rPr lang="en-US" sz="1600" b="0" i="0" dirty="0">
                <a:solidFill>
                  <a:srgbClr val="212121"/>
                </a:solidFill>
                <a:effectLst/>
                <a:latin typeface="Roboto" panose="02000000000000000000" pitchFamily="2" charset="0"/>
              </a:rPr>
              <a:t>Based on Shapley Values:</a:t>
            </a:r>
          </a:p>
          <a:p>
            <a:pPr marL="114300" indent="0" algn="l">
              <a:buNone/>
            </a:pPr>
            <a:r>
              <a:rPr lang="en-US" sz="1600" b="0" i="0" dirty="0">
                <a:solidFill>
                  <a:srgbClr val="212121"/>
                </a:solidFill>
                <a:effectLst/>
                <a:latin typeface="Roboto" panose="02000000000000000000" pitchFamily="2" charset="0"/>
              </a:rPr>
              <a:t>-There are 3 main features who impact the resign rate, such as </a:t>
            </a:r>
            <a:r>
              <a:rPr lang="en-US" sz="1600" b="0" i="0" dirty="0" err="1">
                <a:solidFill>
                  <a:srgbClr val="212121"/>
                </a:solidFill>
                <a:effectLst/>
                <a:latin typeface="Roboto" panose="02000000000000000000" pitchFamily="2" charset="0"/>
              </a:rPr>
              <a:t>lama_bekerja</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jarak_penilaian_tahun</a:t>
            </a:r>
            <a:r>
              <a:rPr lang="en-US" sz="1600" b="0" i="0" dirty="0">
                <a:solidFill>
                  <a:srgbClr val="212121"/>
                </a:solidFill>
                <a:effectLst/>
                <a:latin typeface="Roboto" panose="02000000000000000000" pitchFamily="2" charset="0"/>
              </a:rPr>
              <a:t>, and </a:t>
            </a:r>
            <a:r>
              <a:rPr lang="en-US" sz="1600" b="0" i="0" dirty="0" err="1">
                <a:solidFill>
                  <a:srgbClr val="212121"/>
                </a:solidFill>
                <a:effectLst/>
                <a:latin typeface="Roboto" panose="02000000000000000000" pitchFamily="2" charset="0"/>
              </a:rPr>
              <a:t>usia_hired</a:t>
            </a:r>
            <a:r>
              <a:rPr lang="en-US" sz="1600" b="0" i="0" dirty="0">
                <a:solidFill>
                  <a:srgbClr val="212121"/>
                </a:solidFill>
                <a:effectLst/>
                <a:latin typeface="Roboto" panose="02000000000000000000" pitchFamily="2" charset="0"/>
              </a:rPr>
              <a:t>.</a:t>
            </a:r>
          </a:p>
          <a:p>
            <a:pPr marL="114300" indent="0" algn="l">
              <a:buNone/>
            </a:pPr>
            <a:r>
              <a:rPr lang="en-US" sz="1600" b="0" i="0" dirty="0">
                <a:solidFill>
                  <a:srgbClr val="212121"/>
                </a:solidFill>
                <a:effectLst/>
                <a:latin typeface="Roboto" panose="02000000000000000000" pitchFamily="2" charset="0"/>
              </a:rPr>
              <a:t>-The longer the employee work, the higher the probability of resign. The older the employee that got hired, the higher the chance of the probability to resign.</a:t>
            </a:r>
          </a:p>
          <a:p>
            <a:pPr marL="114300" indent="0" algn="l">
              <a:buNone/>
            </a:pPr>
            <a:r>
              <a:rPr lang="en-US" sz="1600" b="0" i="0" dirty="0">
                <a:solidFill>
                  <a:srgbClr val="212121"/>
                </a:solidFill>
                <a:effectLst/>
                <a:latin typeface="Roboto" panose="02000000000000000000" pitchFamily="2" charset="0"/>
              </a:rPr>
              <a:t>-The lower employee attendance, the higher the chance to resign. Employee that got hired in online-web based, other, website are more likely to resign compared to via LinkedIn, Indeed, and Google Search.</a:t>
            </a:r>
          </a:p>
          <a:p>
            <a:pPr marL="114300" indent="0" algn="l">
              <a:buNone/>
            </a:pPr>
            <a:r>
              <a:rPr lang="en-US" sz="1600" b="0" i="0" dirty="0">
                <a:solidFill>
                  <a:srgbClr val="212121"/>
                </a:solidFill>
                <a:effectLst/>
                <a:latin typeface="Roboto" panose="02000000000000000000" pitchFamily="2" charset="0"/>
              </a:rPr>
              <a:t>-The higher </a:t>
            </a:r>
            <a:r>
              <a:rPr lang="en-US" sz="1600" b="0" i="0" dirty="0" err="1">
                <a:solidFill>
                  <a:srgbClr val="212121"/>
                </a:solidFill>
                <a:effectLst/>
                <a:latin typeface="Roboto" panose="02000000000000000000" pitchFamily="2" charset="0"/>
              </a:rPr>
              <a:t>keikutsertaan</a:t>
            </a:r>
            <a:r>
              <a:rPr lang="en-US" sz="1600" b="0" i="0" dirty="0">
                <a:solidFill>
                  <a:srgbClr val="212121"/>
                </a:solidFill>
                <a:effectLst/>
                <a:latin typeface="Roboto" panose="02000000000000000000" pitchFamily="2" charset="0"/>
              </a:rPr>
              <a:t> project </a:t>
            </a:r>
            <a:r>
              <a:rPr lang="en-US" sz="1600" b="0" i="0" dirty="0" err="1">
                <a:solidFill>
                  <a:srgbClr val="212121"/>
                </a:solidFill>
                <a:effectLst/>
                <a:latin typeface="Roboto" panose="02000000000000000000" pitchFamily="2" charset="0"/>
              </a:rPr>
              <a:t>karyawan</a:t>
            </a:r>
            <a:r>
              <a:rPr lang="en-US" sz="1600" b="0" i="0" dirty="0">
                <a:solidFill>
                  <a:srgbClr val="212121"/>
                </a:solidFill>
                <a:effectLst/>
                <a:latin typeface="Roboto" panose="02000000000000000000" pitchFamily="2" charset="0"/>
              </a:rPr>
              <a:t> the higher the chance to get resign</a:t>
            </a:r>
          </a:p>
          <a:p>
            <a:pPr marL="0" lvl="0" indent="0" algn="l" rtl="0">
              <a:spcBef>
                <a:spcPts val="0"/>
              </a:spcBef>
              <a:spcAft>
                <a:spcPts val="1200"/>
              </a:spcAft>
              <a:buNone/>
            </a:pPr>
            <a:endParaRPr lang="en-ID" sz="1500" dirty="0">
              <a:solidFill>
                <a:schemeClr val="dk1"/>
              </a:solidFill>
            </a:endParaRPr>
          </a:p>
        </p:txBody>
      </p:sp>
      <p:pic>
        <p:nvPicPr>
          <p:cNvPr id="2050" name="Picture 2">
            <a:extLst>
              <a:ext uri="{FF2B5EF4-FFF2-40B4-BE49-F238E27FC236}">
                <a16:creationId xmlns:a16="http://schemas.microsoft.com/office/drawing/2014/main" id="{0E618F3F-64DB-3F15-35B3-342BCBAD4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 y="671116"/>
            <a:ext cx="3597825" cy="4251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363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BC7E4A2-12A2-71EF-5B9A-63C2149AC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960" y="1021298"/>
            <a:ext cx="5562600" cy="354757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4;p13">
            <a:extLst>
              <a:ext uri="{FF2B5EF4-FFF2-40B4-BE49-F238E27FC236}">
                <a16:creationId xmlns:a16="http://schemas.microsoft.com/office/drawing/2014/main" id="{1F4561E6-5624-D9B1-916C-B4126EF27CEF}"/>
              </a:ext>
            </a:extLst>
          </p:cNvPr>
          <p:cNvSpPr txBox="1">
            <a:spLocks/>
          </p:cNvSpPr>
          <p:nvPr/>
        </p:nvSpPr>
        <p:spPr>
          <a:xfrm>
            <a:off x="0" y="61425"/>
            <a:ext cx="8180700" cy="43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SzPts val="990"/>
            </a:pPr>
            <a:r>
              <a:rPr lang="en-US" sz="1798" b="1" dirty="0">
                <a:latin typeface="Roboto"/>
                <a:ea typeface="Roboto"/>
                <a:cs typeface="Roboto"/>
                <a:sym typeface="Roboto"/>
              </a:rPr>
              <a:t>Presenting Machine Learning Products to the Business Users</a:t>
            </a:r>
          </a:p>
        </p:txBody>
      </p:sp>
    </p:spTree>
    <p:extLst>
      <p:ext uri="{BB962C8B-B14F-4D97-AF65-F5344CB8AC3E}">
        <p14:creationId xmlns:p14="http://schemas.microsoft.com/office/powerpoint/2010/main" val="2318023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Tulislah proses data preprocessing yang kamu lakukan, dan jelaskan secara singkat bagaimana kamu melakukannya, dan alasan mengapa kamu melakukan proses tersebut.</a:t>
            </a:r>
            <a:br>
              <a:rPr lang="en"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Source code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t>disini</a:t>
            </a:r>
            <a:endParaRPr sz="11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Null Value</a:t>
            </a:r>
          </a:p>
          <a:p>
            <a:pPr marL="133350" lvl="0" indent="0" algn="l" rtl="0">
              <a:spcBef>
                <a:spcPts val="0"/>
              </a:spcBef>
              <a:spcAft>
                <a:spcPts val="0"/>
              </a:spcAft>
              <a:buClr>
                <a:schemeClr val="dk1"/>
              </a:buClr>
              <a:buSzPts val="1500"/>
              <a:buNone/>
            </a:pPr>
            <a:r>
              <a:rPr lang="en-US" sz="1500" dirty="0">
                <a:solidFill>
                  <a:schemeClr val="dk1"/>
                </a:solidFill>
              </a:rPr>
              <a:t>There are 6 features that have null values. We need to do some imputation for each category.</a:t>
            </a:r>
          </a:p>
          <a:p>
            <a:pPr marL="133350" lvl="0" indent="0" algn="l" rtl="0">
              <a:spcBef>
                <a:spcPts val="0"/>
              </a:spcBef>
              <a:spcAft>
                <a:spcPts val="0"/>
              </a:spcAft>
              <a:buClr>
                <a:schemeClr val="dk1"/>
              </a:buClr>
              <a:buSzPts val="1500"/>
              <a:buNone/>
            </a:pP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t>disini</a:t>
            </a:r>
            <a:endParaRPr sz="1100" dirty="0">
              <a:solidFill>
                <a:srgbClr val="000000"/>
              </a:solidFill>
            </a:endParaRPr>
          </a:p>
        </p:txBody>
      </p:sp>
      <p:pic>
        <p:nvPicPr>
          <p:cNvPr id="3" name="Picture 2">
            <a:extLst>
              <a:ext uri="{FF2B5EF4-FFF2-40B4-BE49-F238E27FC236}">
                <a16:creationId xmlns:a16="http://schemas.microsoft.com/office/drawing/2014/main" id="{BD558C6C-AE9D-E34C-3EF3-49C5C973D9D9}"/>
              </a:ext>
            </a:extLst>
          </p:cNvPr>
          <p:cNvPicPr>
            <a:picLocks noChangeAspect="1"/>
          </p:cNvPicPr>
          <p:nvPr/>
        </p:nvPicPr>
        <p:blipFill rotWithShape="1">
          <a:blip r:embed="rId4"/>
          <a:srcRect l="2500" t="36296" b="18667"/>
          <a:stretch/>
        </p:blipFill>
        <p:spPr>
          <a:xfrm>
            <a:off x="311700" y="1943100"/>
            <a:ext cx="8915400" cy="2316480"/>
          </a:xfrm>
          <a:prstGeom prst="rect">
            <a:avLst/>
          </a:prstGeom>
        </p:spPr>
      </p:pic>
    </p:spTree>
    <p:extLst>
      <p:ext uri="{BB962C8B-B14F-4D97-AF65-F5344CB8AC3E}">
        <p14:creationId xmlns:p14="http://schemas.microsoft.com/office/powerpoint/2010/main" val="3879904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US" sz="1500" dirty="0">
                <a:solidFill>
                  <a:schemeClr val="dk1"/>
                </a:solidFill>
              </a:rPr>
              <a:t>Replacing Value and Dropping Features</a:t>
            </a:r>
          </a:p>
          <a:p>
            <a:pPr marL="133350" lvl="0" indent="0" algn="l" rtl="0">
              <a:spcBef>
                <a:spcPts val="0"/>
              </a:spcBef>
              <a:spcAft>
                <a:spcPts val="0"/>
              </a:spcAft>
              <a:buClr>
                <a:schemeClr val="dk1"/>
              </a:buClr>
              <a:buSzPts val="1500"/>
              <a:buNone/>
            </a:pPr>
            <a:r>
              <a:rPr lang="en-US" sz="1500" dirty="0">
                <a:solidFill>
                  <a:schemeClr val="dk1"/>
                </a:solidFill>
              </a:rPr>
              <a:t>There are 6 features that have null values. We need to change yes-&gt;1. Moreover, since all respondents answer that they have already worked, we can drop the features.</a:t>
            </a:r>
          </a:p>
          <a:p>
            <a:pPr marL="133350" lvl="0" indent="0" algn="l" rtl="0">
              <a:spcBef>
                <a:spcPts val="0"/>
              </a:spcBef>
              <a:spcAft>
                <a:spcPts val="0"/>
              </a:spcAft>
              <a:buClr>
                <a:schemeClr val="dk1"/>
              </a:buClr>
              <a:buSzPts val="1500"/>
              <a:buNone/>
            </a:pP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a:t>
            </a:r>
            <a:r>
              <a:rPr lang="en" sz="1100" dirty="0">
                <a:solidFill>
                  <a:srgbClr val="000000"/>
                </a:solidFill>
                <a:hlinkClick r:id="rId3"/>
              </a:rPr>
              <a:t>jupyter notebook </a:t>
            </a:r>
            <a:r>
              <a:rPr lang="en" sz="1100" dirty="0"/>
              <a:t>disini</a:t>
            </a:r>
            <a:endParaRPr sz="1100" dirty="0">
              <a:solidFill>
                <a:srgbClr val="000000"/>
              </a:solidFill>
            </a:endParaRPr>
          </a:p>
        </p:txBody>
      </p:sp>
      <p:pic>
        <p:nvPicPr>
          <p:cNvPr id="6" name="Picture 5">
            <a:extLst>
              <a:ext uri="{FF2B5EF4-FFF2-40B4-BE49-F238E27FC236}">
                <a16:creationId xmlns:a16="http://schemas.microsoft.com/office/drawing/2014/main" id="{D9D4543B-6E4F-0DDA-44D4-B1885A0C2D22}"/>
              </a:ext>
            </a:extLst>
          </p:cNvPr>
          <p:cNvPicPr>
            <a:picLocks noChangeAspect="1"/>
          </p:cNvPicPr>
          <p:nvPr/>
        </p:nvPicPr>
        <p:blipFill rotWithShape="1">
          <a:blip r:embed="rId4"/>
          <a:srcRect t="34667" b="29037"/>
          <a:stretch/>
        </p:blipFill>
        <p:spPr>
          <a:xfrm>
            <a:off x="0" y="1783080"/>
            <a:ext cx="9144000" cy="1866900"/>
          </a:xfrm>
          <a:prstGeom prst="rect">
            <a:avLst/>
          </a:prstGeom>
        </p:spPr>
      </p:pic>
    </p:spTree>
    <p:extLst>
      <p:ext uri="{BB962C8B-B14F-4D97-AF65-F5344CB8AC3E}">
        <p14:creationId xmlns:p14="http://schemas.microsoft.com/office/powerpoint/2010/main" val="207728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Google Shape;54;p13">
            <a:extLst>
              <a:ext uri="{FF2B5EF4-FFF2-40B4-BE49-F238E27FC236}">
                <a16:creationId xmlns:a16="http://schemas.microsoft.com/office/drawing/2014/main" id="{F3F575E8-19F9-2EB5-06C3-D368D8D22DE0}"/>
              </a:ext>
            </a:extLst>
          </p:cNvPr>
          <p:cNvSpPr txBox="1">
            <a:spLocks noGrp="1"/>
          </p:cNvSpPr>
          <p:nvPr>
            <p:ph type="ctrTitle"/>
          </p:nvPr>
        </p:nvSpPr>
        <p:spPr>
          <a:xfrm>
            <a:off x="311150" y="1162050"/>
            <a:ext cx="3736975" cy="20081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dirty="0">
                <a:latin typeface="Roboto"/>
                <a:ea typeface="Roboto"/>
                <a:cs typeface="Roboto"/>
                <a:sym typeface="Roboto"/>
              </a:rPr>
              <a:t>Annual Report on Employee Number Changes</a:t>
            </a:r>
            <a:endParaRPr sz="1798" dirty="0">
              <a:latin typeface="Roboto"/>
              <a:ea typeface="Roboto"/>
              <a:cs typeface="Roboto"/>
              <a:sym typeface="Roboto"/>
            </a:endParaRPr>
          </a:p>
          <a:p>
            <a:pPr marL="0" lvl="0" indent="0" algn="ctr" rtl="0">
              <a:spcBef>
                <a:spcPts val="0"/>
              </a:spcBef>
              <a:spcAft>
                <a:spcPts val="0"/>
              </a:spcAft>
              <a:buSzPts val="990"/>
              <a:buNone/>
            </a:pPr>
            <a:endParaRPr sz="1798" b="1" dirty="0">
              <a:latin typeface="Roboto"/>
              <a:ea typeface="Roboto"/>
              <a:cs typeface="Roboto"/>
              <a:sym typeface="Roboto"/>
            </a:endParaRPr>
          </a:p>
        </p:txBody>
      </p:sp>
    </p:spTree>
    <p:extLst>
      <p:ext uri="{BB962C8B-B14F-4D97-AF65-F5344CB8AC3E}">
        <p14:creationId xmlns:p14="http://schemas.microsoft.com/office/powerpoint/2010/main" val="158287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27BE3A-2F3F-9C73-639F-25D47FCB088B}"/>
              </a:ext>
            </a:extLst>
          </p:cNvPr>
          <p:cNvSpPr>
            <a:spLocks noGrp="1"/>
          </p:cNvSpPr>
          <p:nvPr>
            <p:ph type="body" idx="1"/>
          </p:nvPr>
        </p:nvSpPr>
        <p:spPr>
          <a:xfrm>
            <a:off x="5516880" y="1152475"/>
            <a:ext cx="3315420" cy="3416400"/>
          </a:xfrm>
        </p:spPr>
        <p:txBody>
          <a:bodyPr>
            <a:normAutofit fontScale="92500" lnSpcReduction="20000"/>
          </a:bodyPr>
          <a:lstStyle/>
          <a:p>
            <a:pPr marL="114300" indent="0">
              <a:buNone/>
            </a:pPr>
            <a:r>
              <a:rPr lang="en-US" dirty="0"/>
              <a:t>The number of employee rise from 2006 to 2017. The highest increased happened in 2011 with 250% increased.</a:t>
            </a:r>
          </a:p>
          <a:p>
            <a:pPr marL="114300" indent="0">
              <a:buNone/>
            </a:pPr>
            <a:endParaRPr lang="en-US" dirty="0"/>
          </a:p>
          <a:p>
            <a:pPr marL="114300" indent="0">
              <a:buNone/>
            </a:pPr>
            <a:r>
              <a:rPr lang="en-US" dirty="0"/>
              <a:t>In 2017 and thereafter, the number of employees gradually decreased.</a:t>
            </a:r>
          </a:p>
          <a:p>
            <a:pPr marL="114300" indent="0">
              <a:buNone/>
            </a:pPr>
            <a:endParaRPr lang="en-ID" dirty="0"/>
          </a:p>
          <a:p>
            <a:pPr marL="114300" indent="0">
              <a:buNone/>
            </a:pPr>
            <a:r>
              <a:rPr lang="en-ID" dirty="0"/>
              <a:t>Finally, in 2021, there were only 198 employees left in this company.</a:t>
            </a:r>
            <a:endParaRPr lang="en-US" dirty="0"/>
          </a:p>
        </p:txBody>
      </p:sp>
      <p:pic>
        <p:nvPicPr>
          <p:cNvPr id="4" name="Google Shape;77;p15">
            <a:extLst>
              <a:ext uri="{FF2B5EF4-FFF2-40B4-BE49-F238E27FC236}">
                <a16:creationId xmlns:a16="http://schemas.microsoft.com/office/drawing/2014/main" id="{4AA314DF-FA5A-5169-6CDD-4635AE1DAE8C}"/>
              </a:ext>
            </a:extLst>
          </p:cNvPr>
          <p:cNvPicPr preferRelativeResize="0"/>
          <p:nvPr/>
        </p:nvPicPr>
        <p:blipFill>
          <a:blip r:embed="rId2">
            <a:alphaModFix/>
          </a:blip>
          <a:stretch>
            <a:fillRect/>
          </a:stretch>
        </p:blipFill>
        <p:spPr>
          <a:xfrm>
            <a:off x="311700" y="1403552"/>
            <a:ext cx="5046581" cy="2543608"/>
          </a:xfrm>
          <a:prstGeom prst="rect">
            <a:avLst/>
          </a:prstGeom>
          <a:noFill/>
          <a:ln>
            <a:noFill/>
          </a:ln>
        </p:spPr>
      </p:pic>
      <p:sp>
        <p:nvSpPr>
          <p:cNvPr id="5" name="Google Shape;54;p13">
            <a:extLst>
              <a:ext uri="{FF2B5EF4-FFF2-40B4-BE49-F238E27FC236}">
                <a16:creationId xmlns:a16="http://schemas.microsoft.com/office/drawing/2014/main" id="{745BB0FD-9052-580A-353C-5D9615E2E2BA}"/>
              </a:ext>
            </a:extLst>
          </p:cNvPr>
          <p:cNvSpPr txBox="1">
            <a:spLocks/>
          </p:cNvSpPr>
          <p:nvPr/>
        </p:nvSpPr>
        <p:spPr>
          <a:xfrm>
            <a:off x="0" y="51425"/>
            <a:ext cx="818070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pPr>
              <a:buClr>
                <a:schemeClr val="dk1"/>
              </a:buClr>
              <a:buSzPts val="990"/>
            </a:pPr>
            <a:r>
              <a:rPr lang="en-US" sz="1798" b="1">
                <a:latin typeface="Roboto"/>
                <a:ea typeface="Roboto"/>
                <a:cs typeface="Roboto"/>
                <a:sym typeface="Roboto"/>
              </a:rPr>
              <a:t>Annual Report on Employee Number Changes</a:t>
            </a:r>
            <a:endParaRPr lang="en-US" sz="1798">
              <a:latin typeface="Roboto"/>
              <a:ea typeface="Roboto"/>
              <a:cs typeface="Roboto"/>
              <a:sym typeface="Roboto"/>
            </a:endParaRPr>
          </a:p>
          <a:p>
            <a:pPr>
              <a:buSzPts val="990"/>
            </a:pPr>
            <a:endParaRPr lang="en-US" sz="1798" b="1" dirty="0">
              <a:latin typeface="Roboto"/>
              <a:ea typeface="Roboto"/>
              <a:cs typeface="Roboto"/>
              <a:sym typeface="Roboto"/>
            </a:endParaRPr>
          </a:p>
        </p:txBody>
      </p:sp>
    </p:spTree>
    <p:extLst>
      <p:ext uri="{BB962C8B-B14F-4D97-AF65-F5344CB8AC3E}">
        <p14:creationId xmlns:p14="http://schemas.microsoft.com/office/powerpoint/2010/main" val="3306217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Google Shape;54;p13">
            <a:extLst>
              <a:ext uri="{FF2B5EF4-FFF2-40B4-BE49-F238E27FC236}">
                <a16:creationId xmlns:a16="http://schemas.microsoft.com/office/drawing/2014/main" id="{8D736B17-131B-8416-A18C-8190C10EFA1E}"/>
              </a:ext>
            </a:extLst>
          </p:cNvPr>
          <p:cNvSpPr txBox="1">
            <a:spLocks noGrp="1"/>
          </p:cNvSpPr>
          <p:nvPr>
            <p:ph type="ctrTitle"/>
          </p:nvPr>
        </p:nvSpPr>
        <p:spPr>
          <a:xfrm>
            <a:off x="311150" y="1162050"/>
            <a:ext cx="3736975" cy="20081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Resign Reason Analysis for Employee Attrition Management Strategy</a:t>
            </a:r>
            <a:endParaRPr sz="1798" b="1"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77411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431280" y="823775"/>
            <a:ext cx="2401020" cy="4098600"/>
          </a:xfrm>
          <a:prstGeom prst="rect">
            <a:avLst/>
          </a:prstGeom>
        </p:spPr>
        <p:txBody>
          <a:bodyPr spcFirstLastPara="1" wrap="square" lIns="91425" tIns="91425" rIns="91425" bIns="91425" anchor="t" anchorCtr="0">
            <a:normAutofit fontScale="92500" lnSpcReduction="20000"/>
          </a:bodyPr>
          <a:lstStyle/>
          <a:p>
            <a:pPr marL="0" lvl="0" indent="0" algn="l" rtl="0">
              <a:spcBef>
                <a:spcPts val="1200"/>
              </a:spcBef>
              <a:spcAft>
                <a:spcPts val="1200"/>
              </a:spcAft>
              <a:buNone/>
            </a:pPr>
            <a:r>
              <a:rPr lang="en-US" sz="1500" dirty="0">
                <a:solidFill>
                  <a:schemeClr val="dk1"/>
                </a:solidFill>
              </a:rPr>
              <a:t>From this chart, we know that Data Analyst has the highest resign rate compare to the other occupation.</a:t>
            </a:r>
          </a:p>
          <a:p>
            <a:pPr marL="0" lvl="0" indent="0" algn="l" rtl="0">
              <a:spcBef>
                <a:spcPts val="1200"/>
              </a:spcBef>
              <a:spcAft>
                <a:spcPts val="1200"/>
              </a:spcAft>
              <a:buNone/>
            </a:pPr>
            <a:r>
              <a:rPr lang="en-US" sz="1500" dirty="0">
                <a:solidFill>
                  <a:schemeClr val="dk1"/>
                </a:solidFill>
              </a:rPr>
              <a:t>By using the sunburst chart, we know that the majority of the people who resigned is </a:t>
            </a:r>
            <a:r>
              <a:rPr lang="en-US" sz="1500">
                <a:solidFill>
                  <a:schemeClr val="dk1"/>
                </a:solidFill>
              </a:rPr>
              <a:t>from fresh graduate</a:t>
            </a:r>
            <a:r>
              <a:rPr lang="en-US" sz="1500" dirty="0">
                <a:solidFill>
                  <a:schemeClr val="dk1"/>
                </a:solidFill>
              </a:rPr>
              <a:t>. They have the reasoned that the reason for leaving is because of toxic culture. The company needs to fix the management for Data Analyst so many fresh graduate will stay.</a:t>
            </a:r>
            <a:endParaRPr sz="1500" dirty="0">
              <a:solidFill>
                <a:schemeClr val="dk1"/>
              </a:solidFill>
            </a:endParaRPr>
          </a:p>
        </p:txBody>
      </p:sp>
      <p:pic>
        <p:nvPicPr>
          <p:cNvPr id="4" name="Google Shape;77;p15">
            <a:extLst>
              <a:ext uri="{FF2B5EF4-FFF2-40B4-BE49-F238E27FC236}">
                <a16:creationId xmlns:a16="http://schemas.microsoft.com/office/drawing/2014/main" id="{3A135687-6A96-0444-20EB-1F4F9E66CBDA}"/>
              </a:ext>
            </a:extLst>
          </p:cNvPr>
          <p:cNvPicPr preferRelativeResize="0"/>
          <p:nvPr/>
        </p:nvPicPr>
        <p:blipFill>
          <a:blip r:embed="rId3">
            <a:alphaModFix/>
          </a:blip>
          <a:stretch>
            <a:fillRect/>
          </a:stretch>
        </p:blipFill>
        <p:spPr>
          <a:xfrm>
            <a:off x="41675" y="1799813"/>
            <a:ext cx="4093951" cy="1932675"/>
          </a:xfrm>
          <a:prstGeom prst="rect">
            <a:avLst/>
          </a:prstGeom>
          <a:noFill/>
          <a:ln>
            <a:noFill/>
          </a:ln>
        </p:spPr>
      </p:pic>
      <p:pic>
        <p:nvPicPr>
          <p:cNvPr id="5" name="Google Shape;78;p15">
            <a:extLst>
              <a:ext uri="{FF2B5EF4-FFF2-40B4-BE49-F238E27FC236}">
                <a16:creationId xmlns:a16="http://schemas.microsoft.com/office/drawing/2014/main" id="{59D22DFB-E7C1-48D4-4F4B-7AB6B1B6BC02}"/>
              </a:ext>
            </a:extLst>
          </p:cNvPr>
          <p:cNvPicPr preferRelativeResize="0"/>
          <p:nvPr/>
        </p:nvPicPr>
        <p:blipFill>
          <a:blip r:embed="rId4">
            <a:alphaModFix/>
          </a:blip>
          <a:stretch>
            <a:fillRect/>
          </a:stretch>
        </p:blipFill>
        <p:spPr>
          <a:xfrm>
            <a:off x="3959798" y="1338325"/>
            <a:ext cx="2534675" cy="2324475"/>
          </a:xfrm>
          <a:prstGeom prst="rect">
            <a:avLst/>
          </a:prstGeom>
          <a:noFill/>
          <a:ln>
            <a:noFill/>
          </a:ln>
        </p:spPr>
      </p:pic>
      <p:sp>
        <p:nvSpPr>
          <p:cNvPr id="6" name="Google Shape;79;p15">
            <a:extLst>
              <a:ext uri="{FF2B5EF4-FFF2-40B4-BE49-F238E27FC236}">
                <a16:creationId xmlns:a16="http://schemas.microsoft.com/office/drawing/2014/main" id="{28E9299D-0B49-70C3-B035-2B95035D84C8}"/>
              </a:ext>
            </a:extLst>
          </p:cNvPr>
          <p:cNvSpPr/>
          <p:nvPr/>
        </p:nvSpPr>
        <p:spPr>
          <a:xfrm>
            <a:off x="384250" y="1875700"/>
            <a:ext cx="1980000" cy="123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Tree>
    <p:extLst>
      <p:ext uri="{BB962C8B-B14F-4D97-AF65-F5344CB8AC3E}">
        <p14:creationId xmlns:p14="http://schemas.microsoft.com/office/powerpoint/2010/main" val="87246479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682</TotalTime>
  <Words>1204</Words>
  <Application>Microsoft Office PowerPoint</Application>
  <PresentationFormat>On-screen Show (16:9)</PresentationFormat>
  <Paragraphs>90</Paragraphs>
  <Slides>25</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Arial</vt:lpstr>
      <vt:lpstr>Roboto</vt:lpstr>
      <vt:lpstr>Dosis</vt:lpstr>
      <vt:lpstr>Simple Light</vt:lpstr>
      <vt:lpstr>Simple Light</vt:lpstr>
      <vt:lpstr>Improving Employee Retention by Predicting Employee Attrition Using Machine Learning</vt:lpstr>
      <vt:lpstr>Overview</vt:lpstr>
      <vt:lpstr>Data Preprocessing</vt:lpstr>
      <vt:lpstr>Data Preprocessing</vt:lpstr>
      <vt:lpstr>Data Preprocessing</vt:lpstr>
      <vt:lpstr>Annual Report on Employee Number Changes </vt:lpstr>
      <vt:lpstr>PowerPoint Presentation</vt:lpstr>
      <vt:lpstr>Resign Reason Analysis for Employee Attrition Management Strategy</vt:lpstr>
      <vt:lpstr>Resign Reason Analysis for Employee Attrition Management Strategy</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PowerPoint Presentation</vt:lpstr>
      <vt:lpstr>PowerPoint Presentation</vt:lpstr>
      <vt:lpstr>PowerPoint Presentation</vt:lpstr>
      <vt:lpstr>PowerPoint Presentation</vt:lpstr>
      <vt:lpstr>PowerPoint Presentation</vt:lpstr>
      <vt:lpstr>Presenting Machine Learning Products to the Business Users</vt:lpstr>
      <vt:lpstr>Presenting Machine Learning Products to the Business Users</vt:lpstr>
      <vt:lpstr>Presenting Machine Learning Products to the Business Users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Dharma Setiawan</cp:lastModifiedBy>
  <cp:revision>3</cp:revision>
  <dcterms:modified xsi:type="dcterms:W3CDTF">2022-06-17T10:02:25Z</dcterms:modified>
</cp:coreProperties>
</file>